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6" r:id="rId2"/>
    <p:sldId id="297" r:id="rId3"/>
    <p:sldId id="461" r:id="rId4"/>
    <p:sldId id="276" r:id="rId5"/>
    <p:sldId id="462" r:id="rId6"/>
    <p:sldId id="463" r:id="rId7"/>
    <p:sldId id="464" r:id="rId8"/>
    <p:sldId id="465" r:id="rId9"/>
    <p:sldId id="273" r:id="rId10"/>
    <p:sldId id="466" r:id="rId11"/>
    <p:sldId id="467" r:id="rId12"/>
    <p:sldId id="468" r:id="rId13"/>
    <p:sldId id="469" r:id="rId14"/>
    <p:sldId id="287" r:id="rId15"/>
    <p:sldId id="470" r:id="rId16"/>
    <p:sldId id="471" r:id="rId17"/>
    <p:sldId id="472" r:id="rId18"/>
    <p:sldId id="261" r:id="rId19"/>
    <p:sldId id="473" r:id="rId20"/>
    <p:sldId id="474" r:id="rId21"/>
    <p:sldId id="268" r:id="rId22"/>
    <p:sldId id="266" r:id="rId23"/>
    <p:sldId id="259" r:id="rId24"/>
    <p:sldId id="475" r:id="rId25"/>
    <p:sldId id="476" r:id="rId26"/>
    <p:sldId id="477" r:id="rId27"/>
    <p:sldId id="478" r:id="rId28"/>
    <p:sldId id="479" r:id="rId29"/>
    <p:sldId id="480" r:id="rId30"/>
    <p:sldId id="481" r:id="rId31"/>
    <p:sldId id="482" r:id="rId32"/>
    <p:sldId id="283" r:id="rId33"/>
    <p:sldId id="483" r:id="rId34"/>
    <p:sldId id="484" r:id="rId35"/>
    <p:sldId id="6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rgraphdesign@gmail.com" initials="r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33E"/>
    <a:srgbClr val="16426C"/>
    <a:srgbClr val="EAECED"/>
    <a:srgbClr val="FFFFFF"/>
    <a:srgbClr val="262626"/>
    <a:srgbClr val="A66B48"/>
    <a:srgbClr val="3A3F4A"/>
    <a:srgbClr val="EAE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8" autoAdjust="0"/>
    <p:restoredTop sz="92073" autoAdjust="0"/>
  </p:normalViewPr>
  <p:slideViewPr>
    <p:cSldViewPr snapToGrid="0">
      <p:cViewPr>
        <p:scale>
          <a:sx n="75" d="100"/>
          <a:sy n="75" d="100"/>
        </p:scale>
        <p:origin x="2320" y="800"/>
      </p:cViewPr>
      <p:guideLst/>
    </p:cSldViewPr>
  </p:slideViewPr>
  <p:outlineViewPr>
    <p:cViewPr>
      <p:scale>
        <a:sx n="33" d="100"/>
        <a:sy n="33" d="100"/>
      </p:scale>
      <p:origin x="0" y="-1299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3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CFBB2-6530-4C30-B46B-B84FF90EA7ED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9B1D4-EBDF-4647-9094-2D1CA6532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2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9B1D4-EBDF-4647-9094-2D1CA65321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0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9B1D4-EBDF-4647-9094-2D1CA65321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6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25825" y="2246086"/>
            <a:ext cx="5370513" cy="2384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47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5799" y="1701801"/>
            <a:ext cx="3309257" cy="51562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3"/>
          <a:stretch/>
        </p:blipFill>
        <p:spPr>
          <a:xfrm>
            <a:off x="0" y="171450"/>
            <a:ext cx="8062546" cy="68580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390650"/>
            <a:ext cx="6642100" cy="417195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30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064599" y="1344574"/>
            <a:ext cx="2377440" cy="161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671535" y="1344574"/>
            <a:ext cx="2377440" cy="161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278471" y="1344574"/>
            <a:ext cx="2377440" cy="1616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10938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41448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882896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16724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8172" y="2603500"/>
            <a:ext cx="2441448" cy="21336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9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45308" y="0"/>
            <a:ext cx="804669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93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840261" cy="6858001"/>
          </a:xfrm>
          <a:custGeom>
            <a:avLst/>
            <a:gdLst>
              <a:gd name="connsiteX0" fmla="*/ 2982260 w 9840261"/>
              <a:gd name="connsiteY0" fmla="*/ 0 h 6858001"/>
              <a:gd name="connsiteX1" fmla="*/ 9840261 w 9840261"/>
              <a:gd name="connsiteY1" fmla="*/ 0 h 6858001"/>
              <a:gd name="connsiteX2" fmla="*/ 2982260 w 9840261"/>
              <a:gd name="connsiteY2" fmla="*/ 6858001 h 6858001"/>
              <a:gd name="connsiteX3" fmla="*/ 0 w 9840261"/>
              <a:gd name="connsiteY3" fmla="*/ 6858001 h 6858001"/>
              <a:gd name="connsiteX4" fmla="*/ 0 w 9840261"/>
              <a:gd name="connsiteY4" fmla="*/ 2 h 6858001"/>
              <a:gd name="connsiteX5" fmla="*/ 2982260 w 9840261"/>
              <a:gd name="connsiteY5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40261" h="6858001">
                <a:moveTo>
                  <a:pt x="2982260" y="0"/>
                </a:moveTo>
                <a:lnTo>
                  <a:pt x="9840261" y="0"/>
                </a:lnTo>
                <a:lnTo>
                  <a:pt x="2982260" y="6858001"/>
                </a:lnTo>
                <a:lnTo>
                  <a:pt x="0" y="6858001"/>
                </a:lnTo>
                <a:lnTo>
                  <a:pt x="0" y="2"/>
                </a:lnTo>
                <a:lnTo>
                  <a:pt x="2982260" y="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3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096000" y="0"/>
            <a:ext cx="3048000" cy="3429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ectangle 5"/>
          <p:cNvSpPr/>
          <p:nvPr userDrawn="1"/>
        </p:nvSpPr>
        <p:spPr>
          <a:xfrm>
            <a:off x="9144000" y="3429000"/>
            <a:ext cx="3048000" cy="3429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144000" y="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3048000" cy="3429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8145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/>
      <p:bldP spid="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162050" y="2781559"/>
            <a:ext cx="1111250" cy="1111250"/>
          </a:xfrm>
          <a:custGeom>
            <a:avLst/>
            <a:gdLst>
              <a:gd name="connsiteX0" fmla="*/ 555625 w 1111250"/>
              <a:gd name="connsiteY0" fmla="*/ 0 h 1111250"/>
              <a:gd name="connsiteX1" fmla="*/ 1111250 w 1111250"/>
              <a:gd name="connsiteY1" fmla="*/ 555625 h 1111250"/>
              <a:gd name="connsiteX2" fmla="*/ 555625 w 1111250"/>
              <a:gd name="connsiteY2" fmla="*/ 1111250 h 1111250"/>
              <a:gd name="connsiteX3" fmla="*/ 0 w 1111250"/>
              <a:gd name="connsiteY3" fmla="*/ 555625 h 1111250"/>
              <a:gd name="connsiteX4" fmla="*/ 555625 w 1111250"/>
              <a:gd name="connsiteY4" fmla="*/ 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1250" h="1111250">
                <a:moveTo>
                  <a:pt x="555625" y="0"/>
                </a:moveTo>
                <a:cubicBezTo>
                  <a:pt x="862488" y="0"/>
                  <a:pt x="1111250" y="248762"/>
                  <a:pt x="1111250" y="555625"/>
                </a:cubicBezTo>
                <a:cubicBezTo>
                  <a:pt x="1111250" y="862488"/>
                  <a:pt x="862488" y="1111250"/>
                  <a:pt x="555625" y="1111250"/>
                </a:cubicBezTo>
                <a:cubicBezTo>
                  <a:pt x="248762" y="1111250"/>
                  <a:pt x="0" y="862488"/>
                  <a:pt x="0" y="555625"/>
                </a:cubicBezTo>
                <a:cubicBezTo>
                  <a:pt x="0" y="248762"/>
                  <a:pt x="248762" y="0"/>
                  <a:pt x="55562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79280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683224" y="4126742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612341" y="2758063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57336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867400" y="0"/>
            <a:ext cx="63246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532478" y="1339092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5532478" y="2497956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532478" y="3656822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532478" y="4815686"/>
            <a:ext cx="703222" cy="703222"/>
          </a:xfrm>
          <a:custGeom>
            <a:avLst/>
            <a:gdLst>
              <a:gd name="connsiteX0" fmla="*/ 186062 w 372124"/>
              <a:gd name="connsiteY0" fmla="*/ 0 h 372124"/>
              <a:gd name="connsiteX1" fmla="*/ 372124 w 372124"/>
              <a:gd name="connsiteY1" fmla="*/ 186062 h 372124"/>
              <a:gd name="connsiteX2" fmla="*/ 186062 w 372124"/>
              <a:gd name="connsiteY2" fmla="*/ 372124 h 372124"/>
              <a:gd name="connsiteX3" fmla="*/ 0 w 372124"/>
              <a:gd name="connsiteY3" fmla="*/ 186062 h 372124"/>
              <a:gd name="connsiteX4" fmla="*/ 186062 w 372124"/>
              <a:gd name="connsiteY4" fmla="*/ 0 h 37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124" h="372124">
                <a:moveTo>
                  <a:pt x="186062" y="0"/>
                </a:moveTo>
                <a:cubicBezTo>
                  <a:pt x="288821" y="0"/>
                  <a:pt x="372124" y="83303"/>
                  <a:pt x="372124" y="186062"/>
                </a:cubicBezTo>
                <a:cubicBezTo>
                  <a:pt x="372124" y="288821"/>
                  <a:pt x="288821" y="372124"/>
                  <a:pt x="186062" y="372124"/>
                </a:cubicBezTo>
                <a:cubicBezTo>
                  <a:pt x="83303" y="372124"/>
                  <a:pt x="0" y="288821"/>
                  <a:pt x="0" y="186062"/>
                </a:cubicBezTo>
                <a:cubicBezTo>
                  <a:pt x="0" y="83303"/>
                  <a:pt x="83303" y="0"/>
                  <a:pt x="186062" y="0"/>
                </a:cubicBezTo>
                <a:close/>
              </a:path>
            </a:pathLst>
          </a:custGeom>
          <a:effectLst>
            <a:outerShdw blurRad="1270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891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731657"/>
            <a:ext cx="12192000" cy="21263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371827" y="3396343"/>
            <a:ext cx="9448347" cy="34616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91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962445" y="2638238"/>
            <a:ext cx="1319425" cy="1310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430241" y="4504145"/>
            <a:ext cx="1319425" cy="1310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7051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219200" y="1943101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188803" y="3774175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142104" y="1943100"/>
            <a:ext cx="965200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984914" y="3299868"/>
            <a:ext cx="1022217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 userDrawn="1"/>
        </p:nvGrpSpPr>
        <p:grpSpPr>
          <a:xfrm>
            <a:off x="2072397" y="3237955"/>
            <a:ext cx="8047206" cy="142875"/>
            <a:chOff x="1528762" y="3326855"/>
            <a:chExt cx="8047206" cy="142875"/>
          </a:xfrm>
        </p:grpSpPr>
        <p:sp>
          <p:nvSpPr>
            <p:cNvPr id="10" name="Oval 9"/>
            <p:cNvSpPr/>
            <p:nvPr/>
          </p:nvSpPr>
          <p:spPr>
            <a:xfrm>
              <a:off x="5480928" y="3326855"/>
              <a:ext cx="142875" cy="142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9433093" y="3326855"/>
              <a:ext cx="142875" cy="142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528762" y="3326855"/>
              <a:ext cx="142875" cy="14287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5412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864492" y="3719243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3599803" y="1108388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335114" y="1108387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070424" y="1108386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599803" y="3719245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6335114" y="3719244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9070424" y="3719243"/>
            <a:ext cx="2353546" cy="1775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39694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1446635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221065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6995496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769926" y="2552131"/>
            <a:ext cx="1386900" cy="1386900"/>
          </a:xfrm>
          <a:custGeom>
            <a:avLst/>
            <a:gdLst>
              <a:gd name="connsiteX0" fmla="*/ 693450 w 1386900"/>
              <a:gd name="connsiteY0" fmla="*/ 0 h 1386900"/>
              <a:gd name="connsiteX1" fmla="*/ 1386900 w 1386900"/>
              <a:gd name="connsiteY1" fmla="*/ 693450 h 1386900"/>
              <a:gd name="connsiteX2" fmla="*/ 693450 w 1386900"/>
              <a:gd name="connsiteY2" fmla="*/ 1386900 h 1386900"/>
              <a:gd name="connsiteX3" fmla="*/ 0 w 1386900"/>
              <a:gd name="connsiteY3" fmla="*/ 693450 h 1386900"/>
              <a:gd name="connsiteX4" fmla="*/ 693450 w 1386900"/>
              <a:gd name="connsiteY4" fmla="*/ 0 h 13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900" h="1386900">
                <a:moveTo>
                  <a:pt x="693450" y="0"/>
                </a:moveTo>
                <a:cubicBezTo>
                  <a:pt x="1076432" y="0"/>
                  <a:pt x="1386900" y="310468"/>
                  <a:pt x="1386900" y="693450"/>
                </a:cubicBezTo>
                <a:cubicBezTo>
                  <a:pt x="1386900" y="1076432"/>
                  <a:pt x="1076432" y="1386900"/>
                  <a:pt x="693450" y="1386900"/>
                </a:cubicBezTo>
                <a:cubicBezTo>
                  <a:pt x="310468" y="1386900"/>
                  <a:pt x="0" y="1076432"/>
                  <a:pt x="0" y="693450"/>
                </a:cubicBezTo>
                <a:cubicBezTo>
                  <a:pt x="0" y="310468"/>
                  <a:pt x="310468" y="0"/>
                  <a:pt x="6934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63804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687398" y="2652189"/>
            <a:ext cx="3251200" cy="3334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514350" y="932677"/>
            <a:ext cx="3251200" cy="33345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880530" y="932678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665424" y="932677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2093202" y="4384176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878096" y="4384175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3878096" y="2658426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9051210" y="932677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9048776" y="4384174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9048776" y="2658425"/>
            <a:ext cx="1683884" cy="16087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5953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19500" y="0"/>
            <a:ext cx="8572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238375" y="1326817"/>
            <a:ext cx="2762250" cy="42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95442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394760" y="2569030"/>
            <a:ext cx="2400240" cy="115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181100" y="1143000"/>
            <a:ext cx="4076700" cy="42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6213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10740941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10737856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085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537064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1533979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071043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3067958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4605022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601937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139001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135916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7672980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7669895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9206959" y="4580595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9203874" y="3234811"/>
            <a:ext cx="1466850" cy="12880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828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61974" y="3484431"/>
            <a:ext cx="5268204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106028" y="1047749"/>
            <a:ext cx="2724150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91664" y="1047749"/>
            <a:ext cx="2724150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77300" y="1047749"/>
            <a:ext cx="2724150" cy="47244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991664" y="3484429"/>
            <a:ext cx="2724150" cy="22877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75142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311518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6126510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980828" y="952500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57200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3311518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6126510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7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8980828" y="3550349"/>
            <a:ext cx="2639672" cy="2398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554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049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343400" y="1162798"/>
            <a:ext cx="3371850" cy="459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71139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1077594"/>
            <a:ext cx="5276850" cy="4675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81700" y="1047750"/>
            <a:ext cx="5314950" cy="2171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981700" y="3467100"/>
            <a:ext cx="2657475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5862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1077594"/>
            <a:ext cx="6477000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200900" y="1066800"/>
            <a:ext cx="4457700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183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163532" y="1077594"/>
            <a:ext cx="3634768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57200" y="1077594"/>
            <a:ext cx="3634768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310366" y="1077594"/>
            <a:ext cx="3634768" cy="2789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7403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333501" y="1077594"/>
            <a:ext cx="3371850" cy="57804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95849" y="0"/>
            <a:ext cx="33718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895849" y="4229100"/>
            <a:ext cx="3371850" cy="2628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458199" y="0"/>
            <a:ext cx="3371850" cy="2628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8458199" y="2828923"/>
            <a:ext cx="3371850" cy="294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2153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81101" y="952500"/>
            <a:ext cx="5333999" cy="590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3960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7882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9845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886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7474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3550559" y="1066764"/>
            <a:ext cx="8184241" cy="4793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4" name="Rectangle 3"/>
          <p:cNvSpPr/>
          <p:nvPr userDrawn="1"/>
        </p:nvSpPr>
        <p:spPr>
          <a:xfrm>
            <a:off x="482600" y="1066764"/>
            <a:ext cx="2933700" cy="48006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27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016000"/>
            <a:ext cx="4267200" cy="49911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 r="1291"/>
          <a:stretch/>
        </p:blipFill>
        <p:spPr>
          <a:xfrm rot="5400000">
            <a:off x="3932448" y="334754"/>
            <a:ext cx="5682270" cy="5012766"/>
          </a:xfrm>
          <a:prstGeom prst="rect">
            <a:avLst/>
          </a:prstGeom>
          <a:effectLst>
            <a:outerShdw blurRad="939800" dist="63500" dir="5400000" sx="96000" sy="96000" algn="t" rotWithShape="0">
              <a:prstClr val="black">
                <a:alpha val="21000"/>
              </a:prstClr>
            </a:outerShdw>
          </a:effectLst>
        </p:spPr>
      </p:pic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934859" y="25364"/>
            <a:ext cx="3668121" cy="47933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052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47368" y="558451"/>
            <a:ext cx="4866968" cy="5397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5614219" y="3038164"/>
            <a:ext cx="2915266" cy="3284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8829368" y="3038163"/>
            <a:ext cx="2915266" cy="2451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1106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e_5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5118" y="537746"/>
            <a:ext cx="2971801" cy="842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42"/>
          <p:cNvSpPr>
            <a:spLocks noGrp="1"/>
          </p:cNvSpPr>
          <p:nvPr>
            <p:ph type="pic" sz="quarter" idx="13"/>
          </p:nvPr>
        </p:nvSpPr>
        <p:spPr>
          <a:xfrm>
            <a:off x="6058973" y="1477853"/>
            <a:ext cx="2462626" cy="5304804"/>
          </a:xfrm>
          <a:custGeom>
            <a:avLst/>
            <a:gdLst>
              <a:gd name="connsiteX0" fmla="*/ 0 w 4925251"/>
              <a:gd name="connsiteY0" fmla="*/ 0 h 10609608"/>
              <a:gd name="connsiteX1" fmla="*/ 4925251 w 4925251"/>
              <a:gd name="connsiteY1" fmla="*/ 0 h 10609608"/>
              <a:gd name="connsiteX2" fmla="*/ 4925251 w 4925251"/>
              <a:gd name="connsiteY2" fmla="*/ 10609608 h 10609608"/>
              <a:gd name="connsiteX3" fmla="*/ 0 w 4925251"/>
              <a:gd name="connsiteY3" fmla="*/ 10609608 h 10609608"/>
              <a:gd name="connsiteX4" fmla="*/ 0 w 4925251"/>
              <a:gd name="connsiteY4" fmla="*/ 0 h 10609608"/>
              <a:gd name="connsiteX0" fmla="*/ 0 w 4925251"/>
              <a:gd name="connsiteY0" fmla="*/ 1186249 h 10609608"/>
              <a:gd name="connsiteX1" fmla="*/ 4925251 w 4925251"/>
              <a:gd name="connsiteY1" fmla="*/ 0 h 10609608"/>
              <a:gd name="connsiteX2" fmla="*/ 4925251 w 4925251"/>
              <a:gd name="connsiteY2" fmla="*/ 10609608 h 10609608"/>
              <a:gd name="connsiteX3" fmla="*/ 0 w 4925251"/>
              <a:gd name="connsiteY3" fmla="*/ 10609608 h 10609608"/>
              <a:gd name="connsiteX4" fmla="*/ 0 w 4925251"/>
              <a:gd name="connsiteY4" fmla="*/ 1186249 h 1060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5251" h="10609608">
                <a:moveTo>
                  <a:pt x="0" y="1186249"/>
                </a:moveTo>
                <a:lnTo>
                  <a:pt x="4925251" y="0"/>
                </a:lnTo>
                <a:lnTo>
                  <a:pt x="4925251" y="10609608"/>
                </a:lnTo>
                <a:lnTo>
                  <a:pt x="0" y="10609608"/>
                </a:lnTo>
                <a:lnTo>
                  <a:pt x="0" y="1186249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>
            <a:lvl1pPr marL="0" indent="0">
              <a:buNone/>
              <a:defRPr sz="16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38274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03484">
            <a:off x="6607278" y="928254"/>
            <a:ext cx="5346867" cy="9316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9703484">
            <a:off x="7944457" y="-4822564"/>
            <a:ext cx="5346867" cy="9316814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 rot="19680000">
            <a:off x="8891266" y="-3194451"/>
            <a:ext cx="3448852" cy="6067734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46685 w 3441281"/>
              <a:gd name="connsiteY0" fmla="*/ 0 h 6032397"/>
              <a:gd name="connsiteX1" fmla="*/ 3441281 w 3441281"/>
              <a:gd name="connsiteY1" fmla="*/ 11 h 6032397"/>
              <a:gd name="connsiteX2" fmla="*/ 3411626 w 3441281"/>
              <a:gd name="connsiteY2" fmla="*/ 6032397 h 6032397"/>
              <a:gd name="connsiteX3" fmla="*/ 0 w 3441281"/>
              <a:gd name="connsiteY3" fmla="*/ 6007384 h 6032397"/>
              <a:gd name="connsiteX4" fmla="*/ 46685 w 3441281"/>
              <a:gd name="connsiteY4" fmla="*/ 0 h 6032397"/>
              <a:gd name="connsiteX0" fmla="*/ 54256 w 3448852"/>
              <a:gd name="connsiteY0" fmla="*/ 0 h 6032397"/>
              <a:gd name="connsiteX1" fmla="*/ 3448852 w 3448852"/>
              <a:gd name="connsiteY1" fmla="*/ 11 h 6032397"/>
              <a:gd name="connsiteX2" fmla="*/ 3419197 w 3448852"/>
              <a:gd name="connsiteY2" fmla="*/ 6032397 h 6032397"/>
              <a:gd name="connsiteX3" fmla="*/ 0 w 3448852"/>
              <a:gd name="connsiteY3" fmla="*/ 6019500 h 6032397"/>
              <a:gd name="connsiteX4" fmla="*/ 54256 w 3448852"/>
              <a:gd name="connsiteY4" fmla="*/ 0 h 6032397"/>
              <a:gd name="connsiteX0" fmla="*/ 42642 w 3448852"/>
              <a:gd name="connsiteY0" fmla="*/ 0 h 6067734"/>
              <a:gd name="connsiteX1" fmla="*/ 3448852 w 3448852"/>
              <a:gd name="connsiteY1" fmla="*/ 35348 h 6067734"/>
              <a:gd name="connsiteX2" fmla="*/ 3419197 w 3448852"/>
              <a:gd name="connsiteY2" fmla="*/ 6067734 h 6067734"/>
              <a:gd name="connsiteX3" fmla="*/ 0 w 3448852"/>
              <a:gd name="connsiteY3" fmla="*/ 6054837 h 6067734"/>
              <a:gd name="connsiteX4" fmla="*/ 42642 w 3448852"/>
              <a:gd name="connsiteY4" fmla="*/ 0 h 6067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852" h="6067734">
                <a:moveTo>
                  <a:pt x="42642" y="0"/>
                </a:moveTo>
                <a:lnTo>
                  <a:pt x="3448852" y="35348"/>
                </a:lnTo>
                <a:lnTo>
                  <a:pt x="3419197" y="6067734"/>
                </a:lnTo>
                <a:lnTo>
                  <a:pt x="0" y="6054837"/>
                </a:lnTo>
                <a:cubicBezTo>
                  <a:pt x="8156" y="4040261"/>
                  <a:pt x="34486" y="2014576"/>
                  <a:pt x="42642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 rot="19680000">
            <a:off x="7554213" y="2553692"/>
            <a:ext cx="3451376" cy="6070763"/>
          </a:xfrm>
          <a:custGeom>
            <a:avLst/>
            <a:gdLst>
              <a:gd name="connsiteX0" fmla="*/ 0 w 3514408"/>
              <a:gd name="connsiteY0" fmla="*/ 0 h 6440281"/>
              <a:gd name="connsiteX1" fmla="*/ 3514408 w 3514408"/>
              <a:gd name="connsiteY1" fmla="*/ 0 h 6440281"/>
              <a:gd name="connsiteX2" fmla="*/ 3514408 w 3514408"/>
              <a:gd name="connsiteY2" fmla="*/ 6440281 h 6440281"/>
              <a:gd name="connsiteX3" fmla="*/ 0 w 3514408"/>
              <a:gd name="connsiteY3" fmla="*/ 6440281 h 6440281"/>
              <a:gd name="connsiteX4" fmla="*/ 0 w 3514408"/>
              <a:gd name="connsiteY4" fmla="*/ 0 h 6440281"/>
              <a:gd name="connsiteX0" fmla="*/ 119812 w 3514408"/>
              <a:gd name="connsiteY0" fmla="*/ 0 h 6440292"/>
              <a:gd name="connsiteX1" fmla="*/ 3514408 w 3514408"/>
              <a:gd name="connsiteY1" fmla="*/ 11 h 6440292"/>
              <a:gd name="connsiteX2" fmla="*/ 3514408 w 3514408"/>
              <a:gd name="connsiteY2" fmla="*/ 6440292 h 6440292"/>
              <a:gd name="connsiteX3" fmla="*/ 0 w 3514408"/>
              <a:gd name="connsiteY3" fmla="*/ 6440292 h 6440292"/>
              <a:gd name="connsiteX4" fmla="*/ 119812 w 3514408"/>
              <a:gd name="connsiteY4" fmla="*/ 0 h 6440292"/>
              <a:gd name="connsiteX0" fmla="*/ 0 w 3394596"/>
              <a:gd name="connsiteY0" fmla="*/ 0 h 6440292"/>
              <a:gd name="connsiteX1" fmla="*/ 3394596 w 3394596"/>
              <a:gd name="connsiteY1" fmla="*/ 11 h 6440292"/>
              <a:gd name="connsiteX2" fmla="*/ 3394596 w 3394596"/>
              <a:gd name="connsiteY2" fmla="*/ 6440292 h 6440292"/>
              <a:gd name="connsiteX3" fmla="*/ 12075 w 3394596"/>
              <a:gd name="connsiteY3" fmla="*/ 6013535 h 6440292"/>
              <a:gd name="connsiteX4" fmla="*/ 0 w 3394596"/>
              <a:gd name="connsiteY4" fmla="*/ 0 h 6440292"/>
              <a:gd name="connsiteX0" fmla="*/ 0 w 3394596"/>
              <a:gd name="connsiteY0" fmla="*/ 0 h 6032397"/>
              <a:gd name="connsiteX1" fmla="*/ 3394596 w 3394596"/>
              <a:gd name="connsiteY1" fmla="*/ 11 h 6032397"/>
              <a:gd name="connsiteX2" fmla="*/ 3364941 w 3394596"/>
              <a:gd name="connsiteY2" fmla="*/ 6032397 h 6032397"/>
              <a:gd name="connsiteX3" fmla="*/ 12075 w 3394596"/>
              <a:gd name="connsiteY3" fmla="*/ 6013535 h 6032397"/>
              <a:gd name="connsiteX4" fmla="*/ 0 w 3394596"/>
              <a:gd name="connsiteY4" fmla="*/ 0 h 6032397"/>
              <a:gd name="connsiteX0" fmla="*/ 24469 w 3419065"/>
              <a:gd name="connsiteY0" fmla="*/ 0 h 6043728"/>
              <a:gd name="connsiteX1" fmla="*/ 3419065 w 3419065"/>
              <a:gd name="connsiteY1" fmla="*/ 11 h 6043728"/>
              <a:gd name="connsiteX2" fmla="*/ 3389410 w 3419065"/>
              <a:gd name="connsiteY2" fmla="*/ 6032397 h 6043728"/>
              <a:gd name="connsiteX3" fmla="*/ 0 w 3419065"/>
              <a:gd name="connsiteY3" fmla="*/ 6043728 h 6043728"/>
              <a:gd name="connsiteX4" fmla="*/ 24469 w 3419065"/>
              <a:gd name="connsiteY4" fmla="*/ 0 h 6043728"/>
              <a:gd name="connsiteX0" fmla="*/ 10332 w 3419065"/>
              <a:gd name="connsiteY0" fmla="*/ 0 h 6075026"/>
              <a:gd name="connsiteX1" fmla="*/ 3419065 w 3419065"/>
              <a:gd name="connsiteY1" fmla="*/ 31309 h 6075026"/>
              <a:gd name="connsiteX2" fmla="*/ 3389410 w 3419065"/>
              <a:gd name="connsiteY2" fmla="*/ 6063695 h 6075026"/>
              <a:gd name="connsiteX3" fmla="*/ 0 w 3419065"/>
              <a:gd name="connsiteY3" fmla="*/ 6075026 h 6075026"/>
              <a:gd name="connsiteX4" fmla="*/ 10332 w 3419065"/>
              <a:gd name="connsiteY4" fmla="*/ 0 h 6075026"/>
              <a:gd name="connsiteX0" fmla="*/ 42643 w 3451376"/>
              <a:gd name="connsiteY0" fmla="*/ 0 h 6063695"/>
              <a:gd name="connsiteX1" fmla="*/ 3451376 w 3451376"/>
              <a:gd name="connsiteY1" fmla="*/ 31309 h 6063695"/>
              <a:gd name="connsiteX2" fmla="*/ 3421721 w 3451376"/>
              <a:gd name="connsiteY2" fmla="*/ 6063695 h 6063695"/>
              <a:gd name="connsiteX3" fmla="*/ 0 w 3451376"/>
              <a:gd name="connsiteY3" fmla="*/ 6054836 h 6063695"/>
              <a:gd name="connsiteX4" fmla="*/ 42643 w 3451376"/>
              <a:gd name="connsiteY4" fmla="*/ 0 h 6063695"/>
              <a:gd name="connsiteX0" fmla="*/ 42643 w 3451376"/>
              <a:gd name="connsiteY0" fmla="*/ 0 h 6079850"/>
              <a:gd name="connsiteX1" fmla="*/ 3451376 w 3451376"/>
              <a:gd name="connsiteY1" fmla="*/ 31309 h 6079850"/>
              <a:gd name="connsiteX2" fmla="*/ 3411626 w 3451376"/>
              <a:gd name="connsiteY2" fmla="*/ 6079850 h 6079850"/>
              <a:gd name="connsiteX3" fmla="*/ 0 w 3451376"/>
              <a:gd name="connsiteY3" fmla="*/ 6054836 h 6079850"/>
              <a:gd name="connsiteX4" fmla="*/ 42643 w 3451376"/>
              <a:gd name="connsiteY4" fmla="*/ 0 h 6079850"/>
              <a:gd name="connsiteX0" fmla="*/ 42643 w 3451376"/>
              <a:gd name="connsiteY0" fmla="*/ 0 h 6070763"/>
              <a:gd name="connsiteX1" fmla="*/ 3451376 w 3451376"/>
              <a:gd name="connsiteY1" fmla="*/ 31309 h 6070763"/>
              <a:gd name="connsiteX2" fmla="*/ 3406072 w 3451376"/>
              <a:gd name="connsiteY2" fmla="*/ 6070763 h 6070763"/>
              <a:gd name="connsiteX3" fmla="*/ 0 w 3451376"/>
              <a:gd name="connsiteY3" fmla="*/ 6054836 h 6070763"/>
              <a:gd name="connsiteX4" fmla="*/ 42643 w 3451376"/>
              <a:gd name="connsiteY4" fmla="*/ 0 h 607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1376" h="6070763">
                <a:moveTo>
                  <a:pt x="42643" y="0"/>
                </a:moveTo>
                <a:lnTo>
                  <a:pt x="3451376" y="31309"/>
                </a:lnTo>
                <a:lnTo>
                  <a:pt x="3406072" y="6070763"/>
                </a:lnTo>
                <a:lnTo>
                  <a:pt x="0" y="6054836"/>
                </a:lnTo>
                <a:cubicBezTo>
                  <a:pt x="8156" y="4040260"/>
                  <a:pt x="34487" y="2014576"/>
                  <a:pt x="42643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947793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" y="1334198"/>
            <a:ext cx="7365069" cy="5523802"/>
          </a:xfrm>
          <a:prstGeom prst="rect">
            <a:avLst/>
          </a:prstGeom>
        </p:spPr>
      </p:pic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 rot="17902550">
            <a:off x="2682130" y="1836716"/>
            <a:ext cx="1975764" cy="3968975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764" h="3968975">
                <a:moveTo>
                  <a:pt x="29554" y="0"/>
                </a:moveTo>
                <a:lnTo>
                  <a:pt x="1707144" y="542574"/>
                </a:lnTo>
                <a:lnTo>
                  <a:pt x="1975764" y="3968975"/>
                </a:lnTo>
                <a:lnTo>
                  <a:pt x="0" y="3916564"/>
                </a:lnTo>
                <a:lnTo>
                  <a:pt x="29554" y="0"/>
                </a:lnTo>
                <a:close/>
              </a:path>
            </a:pathLst>
          </a:custGeom>
          <a:effectLst/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 rot="17902550">
            <a:off x="2399519" y="1094920"/>
            <a:ext cx="2055120" cy="4162088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1975764"/>
              <a:gd name="connsiteY0" fmla="*/ 0 h 3968975"/>
              <a:gd name="connsiteX1" fmla="*/ 1756653 w 1975764"/>
              <a:gd name="connsiteY1" fmla="*/ 580785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2056798"/>
              <a:gd name="connsiteY0" fmla="*/ 0 h 4105633"/>
              <a:gd name="connsiteX1" fmla="*/ 1756653 w 2056798"/>
              <a:gd name="connsiteY1" fmla="*/ 580785 h 4105633"/>
              <a:gd name="connsiteX2" fmla="*/ 2056798 w 2056798"/>
              <a:gd name="connsiteY2" fmla="*/ 4105633 h 4105633"/>
              <a:gd name="connsiteX3" fmla="*/ 0 w 2056798"/>
              <a:gd name="connsiteY3" fmla="*/ 3916564 h 4105633"/>
              <a:gd name="connsiteX4" fmla="*/ 29554 w 2056798"/>
              <a:gd name="connsiteY4" fmla="*/ 0 h 4105633"/>
              <a:gd name="connsiteX0" fmla="*/ 0 w 2027244"/>
              <a:gd name="connsiteY0" fmla="*/ 0 h 4105633"/>
              <a:gd name="connsiteX1" fmla="*/ 1727099 w 2027244"/>
              <a:gd name="connsiteY1" fmla="*/ 580785 h 4105633"/>
              <a:gd name="connsiteX2" fmla="*/ 2027244 w 2027244"/>
              <a:gd name="connsiteY2" fmla="*/ 4105633 h 4105633"/>
              <a:gd name="connsiteX3" fmla="*/ 2419 w 2027244"/>
              <a:gd name="connsiteY3" fmla="*/ 4029203 h 4105633"/>
              <a:gd name="connsiteX4" fmla="*/ 0 w 2027244"/>
              <a:gd name="connsiteY4" fmla="*/ 0 h 410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244" h="4105633">
                <a:moveTo>
                  <a:pt x="0" y="0"/>
                </a:moveTo>
                <a:lnTo>
                  <a:pt x="1727099" y="580785"/>
                </a:lnTo>
                <a:lnTo>
                  <a:pt x="2027244" y="4105633"/>
                </a:lnTo>
                <a:lnTo>
                  <a:pt x="2419" y="4029203"/>
                </a:lnTo>
                <a:cubicBezTo>
                  <a:pt x="1613" y="2686135"/>
                  <a:pt x="806" y="1343068"/>
                  <a:pt x="0" y="0"/>
                </a:cubicBezTo>
                <a:close/>
              </a:path>
            </a:pathLst>
          </a:custGeom>
          <a:effectLst>
            <a:outerShdw blurRad="254000" dist="381000" dir="60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3"/>
          </p:nvPr>
        </p:nvSpPr>
        <p:spPr>
          <a:xfrm rot="17902550">
            <a:off x="2123732" y="17944"/>
            <a:ext cx="2162130" cy="4378808"/>
          </a:xfrm>
          <a:custGeom>
            <a:avLst/>
            <a:gdLst>
              <a:gd name="connsiteX0" fmla="*/ 0 w 1800225"/>
              <a:gd name="connsiteY0" fmla="*/ 0 h 3233735"/>
              <a:gd name="connsiteX1" fmla="*/ 1800225 w 1800225"/>
              <a:gd name="connsiteY1" fmla="*/ 0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800225"/>
              <a:gd name="connsiteY0" fmla="*/ 0 h 3233735"/>
              <a:gd name="connsiteX1" fmla="*/ 1677590 w 1800225"/>
              <a:gd name="connsiteY1" fmla="*/ 542574 h 3233735"/>
              <a:gd name="connsiteX2" fmla="*/ 1800225 w 1800225"/>
              <a:gd name="connsiteY2" fmla="*/ 3233735 h 3233735"/>
              <a:gd name="connsiteX3" fmla="*/ 0 w 1800225"/>
              <a:gd name="connsiteY3" fmla="*/ 3233735 h 3233735"/>
              <a:gd name="connsiteX4" fmla="*/ 0 w 1800225"/>
              <a:gd name="connsiteY4" fmla="*/ 0 h 3233735"/>
              <a:gd name="connsiteX0" fmla="*/ 0 w 1946210"/>
              <a:gd name="connsiteY0" fmla="*/ 0 h 3968975"/>
              <a:gd name="connsiteX1" fmla="*/ 1677590 w 1946210"/>
              <a:gd name="connsiteY1" fmla="*/ 542574 h 3968975"/>
              <a:gd name="connsiteX2" fmla="*/ 1946210 w 1946210"/>
              <a:gd name="connsiteY2" fmla="*/ 3968975 h 3968975"/>
              <a:gd name="connsiteX3" fmla="*/ 0 w 1946210"/>
              <a:gd name="connsiteY3" fmla="*/ 3233735 h 3968975"/>
              <a:gd name="connsiteX4" fmla="*/ 0 w 1946210"/>
              <a:gd name="connsiteY4" fmla="*/ 0 h 3968975"/>
              <a:gd name="connsiteX0" fmla="*/ 29554 w 1975764"/>
              <a:gd name="connsiteY0" fmla="*/ 0 h 3968975"/>
              <a:gd name="connsiteX1" fmla="*/ 1707144 w 1975764"/>
              <a:gd name="connsiteY1" fmla="*/ 542574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1975764"/>
              <a:gd name="connsiteY0" fmla="*/ 0 h 3968975"/>
              <a:gd name="connsiteX1" fmla="*/ 1756653 w 1975764"/>
              <a:gd name="connsiteY1" fmla="*/ 580785 h 3968975"/>
              <a:gd name="connsiteX2" fmla="*/ 1975764 w 1975764"/>
              <a:gd name="connsiteY2" fmla="*/ 3968975 h 3968975"/>
              <a:gd name="connsiteX3" fmla="*/ 0 w 1975764"/>
              <a:gd name="connsiteY3" fmla="*/ 3916564 h 3968975"/>
              <a:gd name="connsiteX4" fmla="*/ 29554 w 1975764"/>
              <a:gd name="connsiteY4" fmla="*/ 0 h 3968975"/>
              <a:gd name="connsiteX0" fmla="*/ 29554 w 2056798"/>
              <a:gd name="connsiteY0" fmla="*/ 0 h 4105633"/>
              <a:gd name="connsiteX1" fmla="*/ 1756653 w 2056798"/>
              <a:gd name="connsiteY1" fmla="*/ 580785 h 4105633"/>
              <a:gd name="connsiteX2" fmla="*/ 2056798 w 2056798"/>
              <a:gd name="connsiteY2" fmla="*/ 4105633 h 4105633"/>
              <a:gd name="connsiteX3" fmla="*/ 0 w 2056798"/>
              <a:gd name="connsiteY3" fmla="*/ 3916564 h 4105633"/>
              <a:gd name="connsiteX4" fmla="*/ 29554 w 2056798"/>
              <a:gd name="connsiteY4" fmla="*/ 0 h 4105633"/>
              <a:gd name="connsiteX0" fmla="*/ 0 w 2027244"/>
              <a:gd name="connsiteY0" fmla="*/ 0 h 4105633"/>
              <a:gd name="connsiteX1" fmla="*/ 1727099 w 2027244"/>
              <a:gd name="connsiteY1" fmla="*/ 580785 h 4105633"/>
              <a:gd name="connsiteX2" fmla="*/ 2027244 w 2027244"/>
              <a:gd name="connsiteY2" fmla="*/ 4105633 h 4105633"/>
              <a:gd name="connsiteX3" fmla="*/ 2419 w 2027244"/>
              <a:gd name="connsiteY3" fmla="*/ 4029203 h 4105633"/>
              <a:gd name="connsiteX4" fmla="*/ 0 w 2027244"/>
              <a:gd name="connsiteY4" fmla="*/ 0 h 410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7244" h="4105633">
                <a:moveTo>
                  <a:pt x="0" y="0"/>
                </a:moveTo>
                <a:lnTo>
                  <a:pt x="1727099" y="580785"/>
                </a:lnTo>
                <a:lnTo>
                  <a:pt x="2027244" y="4105633"/>
                </a:lnTo>
                <a:lnTo>
                  <a:pt x="2419" y="4029203"/>
                </a:lnTo>
                <a:cubicBezTo>
                  <a:pt x="1613" y="2686135"/>
                  <a:pt x="806" y="1343068"/>
                  <a:pt x="0" y="0"/>
                </a:cubicBezTo>
                <a:close/>
              </a:path>
            </a:pathLst>
          </a:custGeom>
          <a:effectLst>
            <a:outerShdw blurRad="254000" dist="381000" dir="60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37068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325" y="312464"/>
            <a:ext cx="3759954" cy="6545536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690120" y="1489403"/>
            <a:ext cx="2396980" cy="42351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1623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12555" y="1308265"/>
            <a:ext cx="2396980" cy="42351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480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152900" y="0"/>
            <a:ext cx="80391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23" y="445814"/>
            <a:ext cx="3759954" cy="6545536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963718" y="1622753"/>
            <a:ext cx="2396980" cy="42351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071007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597238" y="1255311"/>
            <a:ext cx="6594762" cy="5602689"/>
            <a:chOff x="5687975" y="3"/>
            <a:chExt cx="6504023" cy="5525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46"/>
            <a:stretch/>
          </p:blipFill>
          <p:spPr>
            <a:xfrm flipH="1">
              <a:off x="5687975" y="3"/>
              <a:ext cx="6504023" cy="5525600"/>
            </a:xfrm>
            <a:prstGeom prst="rect">
              <a:avLst/>
            </a:prstGeom>
            <a:effectLst>
              <a:outerShdw blurRad="177800" dist="228600" dir="4680000" sx="99000" sy="99000" algn="t" rotWithShape="0">
                <a:prstClr val="black">
                  <a:alpha val="11000"/>
                </a:prst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8518525" y="3413125"/>
              <a:ext cx="387350" cy="390525"/>
            </a:xfrm>
            <a:prstGeom prst="rect">
              <a:avLst/>
            </a:prstGeom>
            <a:solidFill>
              <a:srgbClr val="0000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 rot="19888398">
            <a:off x="7087034" y="1741738"/>
            <a:ext cx="1381656" cy="3275064"/>
          </a:xfrm>
          <a:custGeom>
            <a:avLst/>
            <a:gdLst>
              <a:gd name="connsiteX0" fmla="*/ 0 w 1404292"/>
              <a:gd name="connsiteY0" fmla="*/ 0 h 3168333"/>
              <a:gd name="connsiteX1" fmla="*/ 1404292 w 1404292"/>
              <a:gd name="connsiteY1" fmla="*/ 0 h 3168333"/>
              <a:gd name="connsiteX2" fmla="*/ 1404292 w 1404292"/>
              <a:gd name="connsiteY2" fmla="*/ 3168333 h 3168333"/>
              <a:gd name="connsiteX3" fmla="*/ 0 w 1404292"/>
              <a:gd name="connsiteY3" fmla="*/ 3168333 h 3168333"/>
              <a:gd name="connsiteX4" fmla="*/ 0 w 1404292"/>
              <a:gd name="connsiteY4" fmla="*/ 0 h 3168333"/>
              <a:gd name="connsiteX0" fmla="*/ 13287 w 1404292"/>
              <a:gd name="connsiteY0" fmla="*/ 0 h 3265909"/>
              <a:gd name="connsiteX1" fmla="*/ 1404292 w 1404292"/>
              <a:gd name="connsiteY1" fmla="*/ 97576 h 3265909"/>
              <a:gd name="connsiteX2" fmla="*/ 1404292 w 1404292"/>
              <a:gd name="connsiteY2" fmla="*/ 3265909 h 3265909"/>
              <a:gd name="connsiteX3" fmla="*/ 0 w 1404292"/>
              <a:gd name="connsiteY3" fmla="*/ 3265909 h 3265909"/>
              <a:gd name="connsiteX4" fmla="*/ 13287 w 1404292"/>
              <a:gd name="connsiteY4" fmla="*/ 0 h 3265909"/>
              <a:gd name="connsiteX0" fmla="*/ 13287 w 1404292"/>
              <a:gd name="connsiteY0" fmla="*/ 0 h 3265909"/>
              <a:gd name="connsiteX1" fmla="*/ 1378077 w 1404292"/>
              <a:gd name="connsiteY1" fmla="*/ 365197 h 3265909"/>
              <a:gd name="connsiteX2" fmla="*/ 1404292 w 1404292"/>
              <a:gd name="connsiteY2" fmla="*/ 3265909 h 3265909"/>
              <a:gd name="connsiteX3" fmla="*/ 0 w 1404292"/>
              <a:gd name="connsiteY3" fmla="*/ 3265909 h 3265909"/>
              <a:gd name="connsiteX4" fmla="*/ 13287 w 1404292"/>
              <a:gd name="connsiteY4" fmla="*/ 0 h 3265909"/>
              <a:gd name="connsiteX0" fmla="*/ 13287 w 1404292"/>
              <a:gd name="connsiteY0" fmla="*/ 0 h 3265909"/>
              <a:gd name="connsiteX1" fmla="*/ 1377290 w 1404292"/>
              <a:gd name="connsiteY1" fmla="*/ 346700 h 3265909"/>
              <a:gd name="connsiteX2" fmla="*/ 1404292 w 1404292"/>
              <a:gd name="connsiteY2" fmla="*/ 3265909 h 3265909"/>
              <a:gd name="connsiteX3" fmla="*/ 0 w 1404292"/>
              <a:gd name="connsiteY3" fmla="*/ 3265909 h 3265909"/>
              <a:gd name="connsiteX4" fmla="*/ 13287 w 1404292"/>
              <a:gd name="connsiteY4" fmla="*/ 0 h 3265909"/>
              <a:gd name="connsiteX0" fmla="*/ 17212 w 1408217"/>
              <a:gd name="connsiteY0" fmla="*/ 0 h 3265909"/>
              <a:gd name="connsiteX1" fmla="*/ 1381215 w 1408217"/>
              <a:gd name="connsiteY1" fmla="*/ 346700 h 3265909"/>
              <a:gd name="connsiteX2" fmla="*/ 1408217 w 1408217"/>
              <a:gd name="connsiteY2" fmla="*/ 3265909 h 3265909"/>
              <a:gd name="connsiteX3" fmla="*/ 0 w 1408217"/>
              <a:gd name="connsiteY3" fmla="*/ 3007201 h 3265909"/>
              <a:gd name="connsiteX4" fmla="*/ 17212 w 1408217"/>
              <a:gd name="connsiteY4" fmla="*/ 0 h 3265909"/>
              <a:gd name="connsiteX0" fmla="*/ 17212 w 1381215"/>
              <a:gd name="connsiteY0" fmla="*/ 0 h 3156747"/>
              <a:gd name="connsiteX1" fmla="*/ 1381215 w 1381215"/>
              <a:gd name="connsiteY1" fmla="*/ 346700 h 3156747"/>
              <a:gd name="connsiteX2" fmla="*/ 1373597 w 1381215"/>
              <a:gd name="connsiteY2" fmla="*/ 3156747 h 3156747"/>
              <a:gd name="connsiteX3" fmla="*/ 0 w 1381215"/>
              <a:gd name="connsiteY3" fmla="*/ 3007201 h 3156747"/>
              <a:gd name="connsiteX4" fmla="*/ 17212 w 1381215"/>
              <a:gd name="connsiteY4" fmla="*/ 0 h 3156747"/>
              <a:gd name="connsiteX0" fmla="*/ 17212 w 1385628"/>
              <a:gd name="connsiteY0" fmla="*/ 0 h 3275064"/>
              <a:gd name="connsiteX1" fmla="*/ 1381215 w 1385628"/>
              <a:gd name="connsiteY1" fmla="*/ 346700 h 3275064"/>
              <a:gd name="connsiteX2" fmla="*/ 1385174 w 1385628"/>
              <a:gd name="connsiteY2" fmla="*/ 3275064 h 3275064"/>
              <a:gd name="connsiteX3" fmla="*/ 0 w 1385628"/>
              <a:gd name="connsiteY3" fmla="*/ 3007201 h 3275064"/>
              <a:gd name="connsiteX4" fmla="*/ 17212 w 1385628"/>
              <a:gd name="connsiteY4" fmla="*/ 0 h 3275064"/>
              <a:gd name="connsiteX0" fmla="*/ 463 w 1368879"/>
              <a:gd name="connsiteY0" fmla="*/ 0 h 3275064"/>
              <a:gd name="connsiteX1" fmla="*/ 1364466 w 1368879"/>
              <a:gd name="connsiteY1" fmla="*/ 346700 h 3275064"/>
              <a:gd name="connsiteX2" fmla="*/ 1368425 w 1368879"/>
              <a:gd name="connsiteY2" fmla="*/ 3275064 h 3275064"/>
              <a:gd name="connsiteX3" fmla="*/ 38624 w 1368879"/>
              <a:gd name="connsiteY3" fmla="*/ 2925274 h 3275064"/>
              <a:gd name="connsiteX4" fmla="*/ 463 w 1368879"/>
              <a:gd name="connsiteY4" fmla="*/ 0 h 3275064"/>
              <a:gd name="connsiteX0" fmla="*/ 13240 w 1381656"/>
              <a:gd name="connsiteY0" fmla="*/ 0 h 3275064"/>
              <a:gd name="connsiteX1" fmla="*/ 1377243 w 1381656"/>
              <a:gd name="connsiteY1" fmla="*/ 346700 h 3275064"/>
              <a:gd name="connsiteX2" fmla="*/ 1381202 w 1381656"/>
              <a:gd name="connsiteY2" fmla="*/ 3275064 h 3275064"/>
              <a:gd name="connsiteX3" fmla="*/ 0 w 1381656"/>
              <a:gd name="connsiteY3" fmla="*/ 2994905 h 3275064"/>
              <a:gd name="connsiteX4" fmla="*/ 13240 w 1381656"/>
              <a:gd name="connsiteY4" fmla="*/ 0 h 327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1656" h="3275064">
                <a:moveTo>
                  <a:pt x="13240" y="0"/>
                </a:moveTo>
                <a:lnTo>
                  <a:pt x="1377243" y="346700"/>
                </a:lnTo>
                <a:cubicBezTo>
                  <a:pt x="1374704" y="1283382"/>
                  <a:pt x="1383741" y="2338382"/>
                  <a:pt x="1381202" y="3275064"/>
                </a:cubicBezTo>
                <a:lnTo>
                  <a:pt x="0" y="2994905"/>
                </a:lnTo>
                <a:cubicBezTo>
                  <a:pt x="5737" y="1992505"/>
                  <a:pt x="7503" y="1002400"/>
                  <a:pt x="1324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543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e_6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32375" y="4537500"/>
            <a:ext cx="6699250" cy="131570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53"/>
          <p:cNvSpPr>
            <a:spLocks noGrp="1"/>
          </p:cNvSpPr>
          <p:nvPr>
            <p:ph type="pic" sz="quarter" idx="13"/>
          </p:nvPr>
        </p:nvSpPr>
        <p:spPr>
          <a:xfrm>
            <a:off x="5819380" y="4573246"/>
            <a:ext cx="5136169" cy="924030"/>
          </a:xfrm>
          <a:custGeom>
            <a:avLst/>
            <a:gdLst>
              <a:gd name="connsiteX0" fmla="*/ 0 w 10272338"/>
              <a:gd name="connsiteY0" fmla="*/ 0 h 1839095"/>
              <a:gd name="connsiteX1" fmla="*/ 10272338 w 10272338"/>
              <a:gd name="connsiteY1" fmla="*/ 0 h 1839095"/>
              <a:gd name="connsiteX2" fmla="*/ 10272338 w 10272338"/>
              <a:gd name="connsiteY2" fmla="*/ 1839095 h 1839095"/>
              <a:gd name="connsiteX3" fmla="*/ 0 w 10272338"/>
              <a:gd name="connsiteY3" fmla="*/ 1839095 h 1839095"/>
              <a:gd name="connsiteX4" fmla="*/ 0 w 10272338"/>
              <a:gd name="connsiteY4" fmla="*/ 0 h 1839095"/>
              <a:gd name="connsiteX0" fmla="*/ 977152 w 10272338"/>
              <a:gd name="connsiteY0" fmla="*/ 0 h 1848060"/>
              <a:gd name="connsiteX1" fmla="*/ 10272338 w 10272338"/>
              <a:gd name="connsiteY1" fmla="*/ 8965 h 1848060"/>
              <a:gd name="connsiteX2" fmla="*/ 10272338 w 10272338"/>
              <a:gd name="connsiteY2" fmla="*/ 1848060 h 1848060"/>
              <a:gd name="connsiteX3" fmla="*/ 0 w 10272338"/>
              <a:gd name="connsiteY3" fmla="*/ 1848060 h 1848060"/>
              <a:gd name="connsiteX4" fmla="*/ 977152 w 10272338"/>
              <a:gd name="connsiteY4" fmla="*/ 0 h 1848060"/>
              <a:gd name="connsiteX0" fmla="*/ 950258 w 10272338"/>
              <a:gd name="connsiteY0" fmla="*/ 0 h 1848060"/>
              <a:gd name="connsiteX1" fmla="*/ 10272338 w 10272338"/>
              <a:gd name="connsiteY1" fmla="*/ 8965 h 1848060"/>
              <a:gd name="connsiteX2" fmla="*/ 10272338 w 10272338"/>
              <a:gd name="connsiteY2" fmla="*/ 1848060 h 1848060"/>
              <a:gd name="connsiteX3" fmla="*/ 0 w 10272338"/>
              <a:gd name="connsiteY3" fmla="*/ 1848060 h 1848060"/>
              <a:gd name="connsiteX4" fmla="*/ 950258 w 10272338"/>
              <a:gd name="connsiteY4" fmla="*/ 0 h 1848060"/>
              <a:gd name="connsiteX0" fmla="*/ 950258 w 10272338"/>
              <a:gd name="connsiteY0" fmla="*/ 0 h 1848060"/>
              <a:gd name="connsiteX1" fmla="*/ 9313115 w 10272338"/>
              <a:gd name="connsiteY1" fmla="*/ 8965 h 1848060"/>
              <a:gd name="connsiteX2" fmla="*/ 10272338 w 10272338"/>
              <a:gd name="connsiteY2" fmla="*/ 1848060 h 1848060"/>
              <a:gd name="connsiteX3" fmla="*/ 0 w 10272338"/>
              <a:gd name="connsiteY3" fmla="*/ 1848060 h 1848060"/>
              <a:gd name="connsiteX4" fmla="*/ 950258 w 10272338"/>
              <a:gd name="connsiteY4" fmla="*/ 0 h 184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2338" h="1848060">
                <a:moveTo>
                  <a:pt x="950258" y="0"/>
                </a:moveTo>
                <a:lnTo>
                  <a:pt x="9313115" y="8965"/>
                </a:lnTo>
                <a:lnTo>
                  <a:pt x="10272338" y="1848060"/>
                </a:lnTo>
                <a:lnTo>
                  <a:pt x="0" y="1848060"/>
                </a:lnTo>
                <a:lnTo>
                  <a:pt x="9502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3309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264557" y="225712"/>
            <a:ext cx="8384143" cy="4632382"/>
            <a:chOff x="3807857" y="2522598"/>
            <a:chExt cx="8384143" cy="463238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857" y="2522598"/>
              <a:ext cx="8384143" cy="463238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4445000" y="2730500"/>
              <a:ext cx="7251700" cy="3695700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5511800"/>
                <a:gd name="connsiteY0" fmla="*/ 0 h 914400"/>
                <a:gd name="connsiteX1" fmla="*/ 5511800 w 5511800"/>
                <a:gd name="connsiteY1" fmla="*/ 812800 h 914400"/>
                <a:gd name="connsiteX2" fmla="*/ 914400 w 5511800"/>
                <a:gd name="connsiteY2" fmla="*/ 914400 h 914400"/>
                <a:gd name="connsiteX3" fmla="*/ 0 w 5511800"/>
                <a:gd name="connsiteY3" fmla="*/ 914400 h 914400"/>
                <a:gd name="connsiteX4" fmla="*/ 0 w 5511800"/>
                <a:gd name="connsiteY4" fmla="*/ 0 h 914400"/>
                <a:gd name="connsiteX0" fmla="*/ 0 w 5511800"/>
                <a:gd name="connsiteY0" fmla="*/ 0 h 3022600"/>
                <a:gd name="connsiteX1" fmla="*/ 5511800 w 5511800"/>
                <a:gd name="connsiteY1" fmla="*/ 812800 h 3022600"/>
                <a:gd name="connsiteX2" fmla="*/ 1536700 w 5511800"/>
                <a:gd name="connsiteY2" fmla="*/ 3022600 h 3022600"/>
                <a:gd name="connsiteX3" fmla="*/ 0 w 5511800"/>
                <a:gd name="connsiteY3" fmla="*/ 914400 h 3022600"/>
                <a:gd name="connsiteX4" fmla="*/ 0 w 5511800"/>
                <a:gd name="connsiteY4" fmla="*/ 0 h 3022600"/>
                <a:gd name="connsiteX0" fmla="*/ 1676400 w 7188200"/>
                <a:gd name="connsiteY0" fmla="*/ 0 h 3022600"/>
                <a:gd name="connsiteX1" fmla="*/ 7188200 w 7188200"/>
                <a:gd name="connsiteY1" fmla="*/ 812800 h 3022600"/>
                <a:gd name="connsiteX2" fmla="*/ 3213100 w 7188200"/>
                <a:gd name="connsiteY2" fmla="*/ 3022600 h 3022600"/>
                <a:gd name="connsiteX3" fmla="*/ 0 w 7188200"/>
                <a:gd name="connsiteY3" fmla="*/ 1270000 h 3022600"/>
                <a:gd name="connsiteX4" fmla="*/ 1676400 w 7188200"/>
                <a:gd name="connsiteY4" fmla="*/ 0 h 3022600"/>
                <a:gd name="connsiteX0" fmla="*/ 4406900 w 7188200"/>
                <a:gd name="connsiteY0" fmla="*/ 0 h 3162300"/>
                <a:gd name="connsiteX1" fmla="*/ 7188200 w 7188200"/>
                <a:gd name="connsiteY1" fmla="*/ 952500 h 3162300"/>
                <a:gd name="connsiteX2" fmla="*/ 3213100 w 7188200"/>
                <a:gd name="connsiteY2" fmla="*/ 3162300 h 3162300"/>
                <a:gd name="connsiteX3" fmla="*/ 0 w 7188200"/>
                <a:gd name="connsiteY3" fmla="*/ 1409700 h 3162300"/>
                <a:gd name="connsiteX4" fmla="*/ 4406900 w 7188200"/>
                <a:gd name="connsiteY4" fmla="*/ 0 h 3162300"/>
                <a:gd name="connsiteX0" fmla="*/ 3848100 w 7188200"/>
                <a:gd name="connsiteY0" fmla="*/ 0 h 3695700"/>
                <a:gd name="connsiteX1" fmla="*/ 7188200 w 7188200"/>
                <a:gd name="connsiteY1" fmla="*/ 1485900 h 3695700"/>
                <a:gd name="connsiteX2" fmla="*/ 3213100 w 7188200"/>
                <a:gd name="connsiteY2" fmla="*/ 3695700 h 3695700"/>
                <a:gd name="connsiteX3" fmla="*/ 0 w 7188200"/>
                <a:gd name="connsiteY3" fmla="*/ 1943100 h 3695700"/>
                <a:gd name="connsiteX4" fmla="*/ 3848100 w 7188200"/>
                <a:gd name="connsiteY4" fmla="*/ 0 h 3695700"/>
                <a:gd name="connsiteX0" fmla="*/ 3759200 w 7099300"/>
                <a:gd name="connsiteY0" fmla="*/ 0 h 3695700"/>
                <a:gd name="connsiteX1" fmla="*/ 7099300 w 7099300"/>
                <a:gd name="connsiteY1" fmla="*/ 1485900 h 3695700"/>
                <a:gd name="connsiteX2" fmla="*/ 3124200 w 7099300"/>
                <a:gd name="connsiteY2" fmla="*/ 3695700 h 3695700"/>
                <a:gd name="connsiteX3" fmla="*/ 0 w 7099300"/>
                <a:gd name="connsiteY3" fmla="*/ 1943100 h 3695700"/>
                <a:gd name="connsiteX4" fmla="*/ 3759200 w 7099300"/>
                <a:gd name="connsiteY4" fmla="*/ 0 h 3695700"/>
                <a:gd name="connsiteX0" fmla="*/ 3822700 w 7162800"/>
                <a:gd name="connsiteY0" fmla="*/ 0 h 3695700"/>
                <a:gd name="connsiteX1" fmla="*/ 7162800 w 7162800"/>
                <a:gd name="connsiteY1" fmla="*/ 1485900 h 3695700"/>
                <a:gd name="connsiteX2" fmla="*/ 3187700 w 7162800"/>
                <a:gd name="connsiteY2" fmla="*/ 3695700 h 3695700"/>
                <a:gd name="connsiteX3" fmla="*/ 0 w 7162800"/>
                <a:gd name="connsiteY3" fmla="*/ 1943100 h 3695700"/>
                <a:gd name="connsiteX4" fmla="*/ 3822700 w 7162800"/>
                <a:gd name="connsiteY4" fmla="*/ 0 h 3695700"/>
                <a:gd name="connsiteX0" fmla="*/ 3822700 w 7213600"/>
                <a:gd name="connsiteY0" fmla="*/ 0 h 3695700"/>
                <a:gd name="connsiteX1" fmla="*/ 7213600 w 7213600"/>
                <a:gd name="connsiteY1" fmla="*/ 1473200 h 3695700"/>
                <a:gd name="connsiteX2" fmla="*/ 3187700 w 7213600"/>
                <a:gd name="connsiteY2" fmla="*/ 3695700 h 3695700"/>
                <a:gd name="connsiteX3" fmla="*/ 0 w 7213600"/>
                <a:gd name="connsiteY3" fmla="*/ 1943100 h 3695700"/>
                <a:gd name="connsiteX4" fmla="*/ 3822700 w 7213600"/>
                <a:gd name="connsiteY4" fmla="*/ 0 h 3695700"/>
                <a:gd name="connsiteX0" fmla="*/ 3822700 w 7251700"/>
                <a:gd name="connsiteY0" fmla="*/ 0 h 3695700"/>
                <a:gd name="connsiteX1" fmla="*/ 7251700 w 7251700"/>
                <a:gd name="connsiteY1" fmla="*/ 1498600 h 3695700"/>
                <a:gd name="connsiteX2" fmla="*/ 3187700 w 7251700"/>
                <a:gd name="connsiteY2" fmla="*/ 3695700 h 3695700"/>
                <a:gd name="connsiteX3" fmla="*/ 0 w 7251700"/>
                <a:gd name="connsiteY3" fmla="*/ 1943100 h 3695700"/>
                <a:gd name="connsiteX4" fmla="*/ 3822700 w 7251700"/>
                <a:gd name="connsiteY4" fmla="*/ 0 h 369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51700" h="3695700">
                  <a:moveTo>
                    <a:pt x="3822700" y="0"/>
                  </a:moveTo>
                  <a:lnTo>
                    <a:pt x="7251700" y="1498600"/>
                  </a:lnTo>
                  <a:lnTo>
                    <a:pt x="3187700" y="3695700"/>
                  </a:lnTo>
                  <a:lnTo>
                    <a:pt x="0" y="1943100"/>
                  </a:lnTo>
                  <a:lnTo>
                    <a:pt x="382270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658256" y="-389272"/>
            <a:ext cx="5556622" cy="5189309"/>
          </a:xfrm>
          <a:custGeom>
            <a:avLst/>
            <a:gdLst>
              <a:gd name="connsiteX0" fmla="*/ 0 w 4749264"/>
              <a:gd name="connsiteY0" fmla="*/ 0 h 4927600"/>
              <a:gd name="connsiteX1" fmla="*/ 4749264 w 4749264"/>
              <a:gd name="connsiteY1" fmla="*/ 0 h 4927600"/>
              <a:gd name="connsiteX2" fmla="*/ 4749264 w 4749264"/>
              <a:gd name="connsiteY2" fmla="*/ 4927600 h 4927600"/>
              <a:gd name="connsiteX3" fmla="*/ 0 w 4749264"/>
              <a:gd name="connsiteY3" fmla="*/ 4927600 h 4927600"/>
              <a:gd name="connsiteX4" fmla="*/ 0 w 4749264"/>
              <a:gd name="connsiteY4" fmla="*/ 0 h 4927600"/>
              <a:gd name="connsiteX0" fmla="*/ 478971 w 5228235"/>
              <a:gd name="connsiteY0" fmla="*/ 0 h 4927600"/>
              <a:gd name="connsiteX1" fmla="*/ 5228235 w 5228235"/>
              <a:gd name="connsiteY1" fmla="*/ 0 h 4927600"/>
              <a:gd name="connsiteX2" fmla="*/ 5228235 w 5228235"/>
              <a:gd name="connsiteY2" fmla="*/ 4927600 h 4927600"/>
              <a:gd name="connsiteX3" fmla="*/ 0 w 5228235"/>
              <a:gd name="connsiteY3" fmla="*/ 4492172 h 4927600"/>
              <a:gd name="connsiteX4" fmla="*/ 478971 w 5228235"/>
              <a:gd name="connsiteY4" fmla="*/ 0 h 4927600"/>
              <a:gd name="connsiteX0" fmla="*/ 508000 w 5257264"/>
              <a:gd name="connsiteY0" fmla="*/ 0 h 4927600"/>
              <a:gd name="connsiteX1" fmla="*/ 5257264 w 5257264"/>
              <a:gd name="connsiteY1" fmla="*/ 0 h 4927600"/>
              <a:gd name="connsiteX2" fmla="*/ 5257264 w 5257264"/>
              <a:gd name="connsiteY2" fmla="*/ 4927600 h 4927600"/>
              <a:gd name="connsiteX3" fmla="*/ 0 w 5257264"/>
              <a:gd name="connsiteY3" fmla="*/ 4564743 h 4927600"/>
              <a:gd name="connsiteX4" fmla="*/ 508000 w 5257264"/>
              <a:gd name="connsiteY4" fmla="*/ 0 h 4927600"/>
              <a:gd name="connsiteX0" fmla="*/ 595086 w 5344350"/>
              <a:gd name="connsiteY0" fmla="*/ 0 h 4927600"/>
              <a:gd name="connsiteX1" fmla="*/ 5344350 w 5344350"/>
              <a:gd name="connsiteY1" fmla="*/ 0 h 4927600"/>
              <a:gd name="connsiteX2" fmla="*/ 5344350 w 5344350"/>
              <a:gd name="connsiteY2" fmla="*/ 4927600 h 4927600"/>
              <a:gd name="connsiteX3" fmla="*/ 0 w 5344350"/>
              <a:gd name="connsiteY3" fmla="*/ 4593771 h 4927600"/>
              <a:gd name="connsiteX4" fmla="*/ 595086 w 5344350"/>
              <a:gd name="connsiteY4" fmla="*/ 0 h 4927600"/>
              <a:gd name="connsiteX0" fmla="*/ 595086 w 5344350"/>
              <a:gd name="connsiteY0" fmla="*/ 0 h 4840514"/>
              <a:gd name="connsiteX1" fmla="*/ 5344350 w 5344350"/>
              <a:gd name="connsiteY1" fmla="*/ 0 h 4840514"/>
              <a:gd name="connsiteX2" fmla="*/ 5344350 w 5344350"/>
              <a:gd name="connsiteY2" fmla="*/ 4840514 h 4840514"/>
              <a:gd name="connsiteX3" fmla="*/ 0 w 5344350"/>
              <a:gd name="connsiteY3" fmla="*/ 4593771 h 4840514"/>
              <a:gd name="connsiteX4" fmla="*/ 595086 w 5344350"/>
              <a:gd name="connsiteY4" fmla="*/ 0 h 4840514"/>
              <a:gd name="connsiteX0" fmla="*/ 595086 w 5460464"/>
              <a:gd name="connsiteY0" fmla="*/ 0 h 4826000"/>
              <a:gd name="connsiteX1" fmla="*/ 5344350 w 5460464"/>
              <a:gd name="connsiteY1" fmla="*/ 0 h 4826000"/>
              <a:gd name="connsiteX2" fmla="*/ 5460464 w 5460464"/>
              <a:gd name="connsiteY2" fmla="*/ 4826000 h 4826000"/>
              <a:gd name="connsiteX3" fmla="*/ 0 w 5460464"/>
              <a:gd name="connsiteY3" fmla="*/ 4593771 h 4826000"/>
              <a:gd name="connsiteX4" fmla="*/ 595086 w 5460464"/>
              <a:gd name="connsiteY4" fmla="*/ 0 h 4826000"/>
              <a:gd name="connsiteX0" fmla="*/ 595086 w 5445950"/>
              <a:gd name="connsiteY0" fmla="*/ 0 h 4767942"/>
              <a:gd name="connsiteX1" fmla="*/ 5344350 w 5445950"/>
              <a:gd name="connsiteY1" fmla="*/ 0 h 4767942"/>
              <a:gd name="connsiteX2" fmla="*/ 5445950 w 5445950"/>
              <a:gd name="connsiteY2" fmla="*/ 4767942 h 4767942"/>
              <a:gd name="connsiteX3" fmla="*/ 0 w 5445950"/>
              <a:gd name="connsiteY3" fmla="*/ 4593771 h 4767942"/>
              <a:gd name="connsiteX4" fmla="*/ 595086 w 5445950"/>
              <a:gd name="connsiteY4" fmla="*/ 0 h 4767942"/>
              <a:gd name="connsiteX0" fmla="*/ 595086 w 5431435"/>
              <a:gd name="connsiteY0" fmla="*/ 0 h 4767942"/>
              <a:gd name="connsiteX1" fmla="*/ 5344350 w 5431435"/>
              <a:gd name="connsiteY1" fmla="*/ 0 h 4767942"/>
              <a:gd name="connsiteX2" fmla="*/ 5431435 w 5431435"/>
              <a:gd name="connsiteY2" fmla="*/ 4767942 h 4767942"/>
              <a:gd name="connsiteX3" fmla="*/ 0 w 5431435"/>
              <a:gd name="connsiteY3" fmla="*/ 4593771 h 4767942"/>
              <a:gd name="connsiteX4" fmla="*/ 595086 w 5431435"/>
              <a:gd name="connsiteY4" fmla="*/ 0 h 4767942"/>
              <a:gd name="connsiteX0" fmla="*/ 595086 w 5358864"/>
              <a:gd name="connsiteY0" fmla="*/ 0 h 4796970"/>
              <a:gd name="connsiteX1" fmla="*/ 5344350 w 5358864"/>
              <a:gd name="connsiteY1" fmla="*/ 0 h 4796970"/>
              <a:gd name="connsiteX2" fmla="*/ 5358864 w 5358864"/>
              <a:gd name="connsiteY2" fmla="*/ 4796970 h 4796970"/>
              <a:gd name="connsiteX3" fmla="*/ 0 w 5358864"/>
              <a:gd name="connsiteY3" fmla="*/ 4593771 h 4796970"/>
              <a:gd name="connsiteX4" fmla="*/ 595086 w 5358864"/>
              <a:gd name="connsiteY4" fmla="*/ 0 h 4796970"/>
              <a:gd name="connsiteX0" fmla="*/ 595086 w 5358864"/>
              <a:gd name="connsiteY0" fmla="*/ 0 h 4796970"/>
              <a:gd name="connsiteX1" fmla="*/ 5344350 w 5358864"/>
              <a:gd name="connsiteY1" fmla="*/ 0 h 4796970"/>
              <a:gd name="connsiteX2" fmla="*/ 5358864 w 5358864"/>
              <a:gd name="connsiteY2" fmla="*/ 4796970 h 4796970"/>
              <a:gd name="connsiteX3" fmla="*/ 0 w 5358864"/>
              <a:gd name="connsiteY3" fmla="*/ 4593771 h 4796970"/>
              <a:gd name="connsiteX4" fmla="*/ 595086 w 5358864"/>
              <a:gd name="connsiteY4" fmla="*/ 0 h 4796970"/>
              <a:gd name="connsiteX0" fmla="*/ 595086 w 5402407"/>
              <a:gd name="connsiteY0" fmla="*/ 0 h 4796970"/>
              <a:gd name="connsiteX1" fmla="*/ 5344350 w 5402407"/>
              <a:gd name="connsiteY1" fmla="*/ 0 h 4796970"/>
              <a:gd name="connsiteX2" fmla="*/ 5402407 w 5402407"/>
              <a:gd name="connsiteY2" fmla="*/ 4796970 h 4796970"/>
              <a:gd name="connsiteX3" fmla="*/ 0 w 5402407"/>
              <a:gd name="connsiteY3" fmla="*/ 4593771 h 4796970"/>
              <a:gd name="connsiteX4" fmla="*/ 595086 w 5402407"/>
              <a:gd name="connsiteY4" fmla="*/ 0 h 4796970"/>
              <a:gd name="connsiteX0" fmla="*/ 595086 w 5663665"/>
              <a:gd name="connsiteY0" fmla="*/ 232228 h 5029198"/>
              <a:gd name="connsiteX1" fmla="*/ 5663665 w 5663665"/>
              <a:gd name="connsiteY1" fmla="*/ 0 h 5029198"/>
              <a:gd name="connsiteX2" fmla="*/ 5402407 w 5663665"/>
              <a:gd name="connsiteY2" fmla="*/ 5029198 h 5029198"/>
              <a:gd name="connsiteX3" fmla="*/ 0 w 5663665"/>
              <a:gd name="connsiteY3" fmla="*/ 4825999 h 5029198"/>
              <a:gd name="connsiteX4" fmla="*/ 595086 w 5663665"/>
              <a:gd name="connsiteY4" fmla="*/ 232228 h 5029198"/>
              <a:gd name="connsiteX0" fmla="*/ 580572 w 5649151"/>
              <a:gd name="connsiteY0" fmla="*/ 232228 h 5029198"/>
              <a:gd name="connsiteX1" fmla="*/ 5649151 w 5649151"/>
              <a:gd name="connsiteY1" fmla="*/ 0 h 5029198"/>
              <a:gd name="connsiteX2" fmla="*/ 5387893 w 5649151"/>
              <a:gd name="connsiteY2" fmla="*/ 5029198 h 5029198"/>
              <a:gd name="connsiteX3" fmla="*/ 0 w 5649151"/>
              <a:gd name="connsiteY3" fmla="*/ 4869542 h 5029198"/>
              <a:gd name="connsiteX4" fmla="*/ 580572 w 5649151"/>
              <a:gd name="connsiteY4" fmla="*/ 232228 h 5029198"/>
              <a:gd name="connsiteX0" fmla="*/ 435429 w 5504008"/>
              <a:gd name="connsiteY0" fmla="*/ 232228 h 5029198"/>
              <a:gd name="connsiteX1" fmla="*/ 5504008 w 5504008"/>
              <a:gd name="connsiteY1" fmla="*/ 0 h 5029198"/>
              <a:gd name="connsiteX2" fmla="*/ 5242750 w 5504008"/>
              <a:gd name="connsiteY2" fmla="*/ 5029198 h 5029198"/>
              <a:gd name="connsiteX3" fmla="*/ 0 w 5504008"/>
              <a:gd name="connsiteY3" fmla="*/ 4898571 h 5029198"/>
              <a:gd name="connsiteX4" fmla="*/ 435429 w 5504008"/>
              <a:gd name="connsiteY4" fmla="*/ 232228 h 5029198"/>
              <a:gd name="connsiteX0" fmla="*/ 391886 w 5460465"/>
              <a:gd name="connsiteY0" fmla="*/ 232228 h 5029198"/>
              <a:gd name="connsiteX1" fmla="*/ 5460465 w 5460465"/>
              <a:gd name="connsiteY1" fmla="*/ 0 h 5029198"/>
              <a:gd name="connsiteX2" fmla="*/ 5199207 w 5460465"/>
              <a:gd name="connsiteY2" fmla="*/ 5029198 h 5029198"/>
              <a:gd name="connsiteX3" fmla="*/ 0 w 5460465"/>
              <a:gd name="connsiteY3" fmla="*/ 4956628 h 5029198"/>
              <a:gd name="connsiteX4" fmla="*/ 391886 w 5460465"/>
              <a:gd name="connsiteY4" fmla="*/ 232228 h 5029198"/>
              <a:gd name="connsiteX0" fmla="*/ 391886 w 5460465"/>
              <a:gd name="connsiteY0" fmla="*/ 232228 h 5029198"/>
              <a:gd name="connsiteX1" fmla="*/ 5460465 w 5460465"/>
              <a:gd name="connsiteY1" fmla="*/ 0 h 5029198"/>
              <a:gd name="connsiteX2" fmla="*/ 5199207 w 5460465"/>
              <a:gd name="connsiteY2" fmla="*/ 5029198 h 5029198"/>
              <a:gd name="connsiteX3" fmla="*/ 0 w 5460465"/>
              <a:gd name="connsiteY3" fmla="*/ 5014685 h 5029198"/>
              <a:gd name="connsiteX4" fmla="*/ 391886 w 5460465"/>
              <a:gd name="connsiteY4" fmla="*/ 232228 h 5029198"/>
              <a:gd name="connsiteX0" fmla="*/ 391886 w 5460465"/>
              <a:gd name="connsiteY0" fmla="*/ 232228 h 5029199"/>
              <a:gd name="connsiteX1" fmla="*/ 5460465 w 5460465"/>
              <a:gd name="connsiteY1" fmla="*/ 0 h 5029199"/>
              <a:gd name="connsiteX2" fmla="*/ 5199207 w 5460465"/>
              <a:gd name="connsiteY2" fmla="*/ 5029198 h 5029199"/>
              <a:gd name="connsiteX3" fmla="*/ 0 w 5460465"/>
              <a:gd name="connsiteY3" fmla="*/ 5029199 h 5029199"/>
              <a:gd name="connsiteX4" fmla="*/ 391886 w 5460465"/>
              <a:gd name="connsiteY4" fmla="*/ 232228 h 5029199"/>
              <a:gd name="connsiteX0" fmla="*/ 391886 w 5460465"/>
              <a:gd name="connsiteY0" fmla="*/ 232228 h 5116284"/>
              <a:gd name="connsiteX1" fmla="*/ 5460465 w 5460465"/>
              <a:gd name="connsiteY1" fmla="*/ 0 h 5116284"/>
              <a:gd name="connsiteX2" fmla="*/ 5184693 w 5460465"/>
              <a:gd name="connsiteY2" fmla="*/ 5116284 h 5116284"/>
              <a:gd name="connsiteX3" fmla="*/ 0 w 5460465"/>
              <a:gd name="connsiteY3" fmla="*/ 5029199 h 5116284"/>
              <a:gd name="connsiteX4" fmla="*/ 391886 w 5460465"/>
              <a:gd name="connsiteY4" fmla="*/ 232228 h 5116284"/>
              <a:gd name="connsiteX0" fmla="*/ 391886 w 5460465"/>
              <a:gd name="connsiteY0" fmla="*/ 232228 h 5188856"/>
              <a:gd name="connsiteX1" fmla="*/ 5460465 w 5460465"/>
              <a:gd name="connsiteY1" fmla="*/ 0 h 5188856"/>
              <a:gd name="connsiteX2" fmla="*/ 5213722 w 5460465"/>
              <a:gd name="connsiteY2" fmla="*/ 5188856 h 5188856"/>
              <a:gd name="connsiteX3" fmla="*/ 0 w 5460465"/>
              <a:gd name="connsiteY3" fmla="*/ 5029199 h 5188856"/>
              <a:gd name="connsiteX4" fmla="*/ 391886 w 5460465"/>
              <a:gd name="connsiteY4" fmla="*/ 232228 h 5188856"/>
              <a:gd name="connsiteX0" fmla="*/ 391886 w 5460465"/>
              <a:gd name="connsiteY0" fmla="*/ 232228 h 5217884"/>
              <a:gd name="connsiteX1" fmla="*/ 5460465 w 5460465"/>
              <a:gd name="connsiteY1" fmla="*/ 0 h 5217884"/>
              <a:gd name="connsiteX2" fmla="*/ 5271779 w 5460465"/>
              <a:gd name="connsiteY2" fmla="*/ 5217884 h 5217884"/>
              <a:gd name="connsiteX3" fmla="*/ 0 w 5460465"/>
              <a:gd name="connsiteY3" fmla="*/ 5029199 h 5217884"/>
              <a:gd name="connsiteX4" fmla="*/ 391886 w 5460465"/>
              <a:gd name="connsiteY4" fmla="*/ 232228 h 5217884"/>
              <a:gd name="connsiteX0" fmla="*/ 449943 w 5518522"/>
              <a:gd name="connsiteY0" fmla="*/ 232228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5043713 h 5217884"/>
              <a:gd name="connsiteX4" fmla="*/ 449943 w 5518522"/>
              <a:gd name="connsiteY4" fmla="*/ 232228 h 5217884"/>
              <a:gd name="connsiteX0" fmla="*/ 449943 w 5518522"/>
              <a:gd name="connsiteY0" fmla="*/ 232228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449943 w 5518522"/>
              <a:gd name="connsiteY4" fmla="*/ 232228 h 5217884"/>
              <a:gd name="connsiteX0" fmla="*/ 535668 w 5518522"/>
              <a:gd name="connsiteY0" fmla="*/ 2798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35668 w 5518522"/>
              <a:gd name="connsiteY4" fmla="*/ 279853 h 5217884"/>
              <a:gd name="connsiteX0" fmla="*/ 526143 w 5518522"/>
              <a:gd name="connsiteY0" fmla="*/ 26080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26143 w 5518522"/>
              <a:gd name="connsiteY4" fmla="*/ 260803 h 5217884"/>
              <a:gd name="connsiteX0" fmla="*/ 507093 w 5518522"/>
              <a:gd name="connsiteY0" fmla="*/ 2417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07093 w 5518522"/>
              <a:gd name="connsiteY4" fmla="*/ 241753 h 5217884"/>
              <a:gd name="connsiteX0" fmla="*/ 507093 w 5518522"/>
              <a:gd name="connsiteY0" fmla="*/ 2417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507093 w 5518522"/>
              <a:gd name="connsiteY4" fmla="*/ 241753 h 5217884"/>
              <a:gd name="connsiteX0" fmla="*/ 478518 w 5518522"/>
              <a:gd name="connsiteY0" fmla="*/ 241753 h 5217884"/>
              <a:gd name="connsiteX1" fmla="*/ 5518522 w 5518522"/>
              <a:gd name="connsiteY1" fmla="*/ 0 h 5217884"/>
              <a:gd name="connsiteX2" fmla="*/ 5329836 w 5518522"/>
              <a:gd name="connsiteY2" fmla="*/ 5217884 h 5217884"/>
              <a:gd name="connsiteX3" fmla="*/ 0 w 5518522"/>
              <a:gd name="connsiteY3" fmla="*/ 4971142 h 5217884"/>
              <a:gd name="connsiteX4" fmla="*/ 478518 w 5518522"/>
              <a:gd name="connsiteY4" fmla="*/ 241753 h 5217884"/>
              <a:gd name="connsiteX0" fmla="*/ 478518 w 5556622"/>
              <a:gd name="connsiteY0" fmla="*/ 213178 h 5189309"/>
              <a:gd name="connsiteX1" fmla="*/ 5556622 w 5556622"/>
              <a:gd name="connsiteY1" fmla="*/ 0 h 5189309"/>
              <a:gd name="connsiteX2" fmla="*/ 5329836 w 5556622"/>
              <a:gd name="connsiteY2" fmla="*/ 5189309 h 5189309"/>
              <a:gd name="connsiteX3" fmla="*/ 0 w 5556622"/>
              <a:gd name="connsiteY3" fmla="*/ 4942567 h 5189309"/>
              <a:gd name="connsiteX4" fmla="*/ 478518 w 5556622"/>
              <a:gd name="connsiteY4" fmla="*/ 213178 h 5189309"/>
              <a:gd name="connsiteX0" fmla="*/ 440418 w 5556622"/>
              <a:gd name="connsiteY0" fmla="*/ 222703 h 5189309"/>
              <a:gd name="connsiteX1" fmla="*/ 5556622 w 5556622"/>
              <a:gd name="connsiteY1" fmla="*/ 0 h 5189309"/>
              <a:gd name="connsiteX2" fmla="*/ 5329836 w 5556622"/>
              <a:gd name="connsiteY2" fmla="*/ 5189309 h 5189309"/>
              <a:gd name="connsiteX3" fmla="*/ 0 w 5556622"/>
              <a:gd name="connsiteY3" fmla="*/ 4942567 h 5189309"/>
              <a:gd name="connsiteX4" fmla="*/ 440418 w 5556622"/>
              <a:gd name="connsiteY4" fmla="*/ 222703 h 5189309"/>
              <a:gd name="connsiteX0" fmla="*/ 440418 w 5556622"/>
              <a:gd name="connsiteY0" fmla="*/ 184603 h 5189309"/>
              <a:gd name="connsiteX1" fmla="*/ 5556622 w 5556622"/>
              <a:gd name="connsiteY1" fmla="*/ 0 h 5189309"/>
              <a:gd name="connsiteX2" fmla="*/ 5329836 w 5556622"/>
              <a:gd name="connsiteY2" fmla="*/ 5189309 h 5189309"/>
              <a:gd name="connsiteX3" fmla="*/ 0 w 5556622"/>
              <a:gd name="connsiteY3" fmla="*/ 4942567 h 5189309"/>
              <a:gd name="connsiteX4" fmla="*/ 440418 w 5556622"/>
              <a:gd name="connsiteY4" fmla="*/ 184603 h 5189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6622" h="5189309">
                <a:moveTo>
                  <a:pt x="440418" y="184603"/>
                </a:moveTo>
                <a:lnTo>
                  <a:pt x="5556622" y="0"/>
                </a:lnTo>
                <a:lnTo>
                  <a:pt x="5329836" y="5189309"/>
                </a:lnTo>
                <a:lnTo>
                  <a:pt x="0" y="4942567"/>
                </a:lnTo>
                <a:lnTo>
                  <a:pt x="440418" y="18460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scene3d>
            <a:camera prst="isometricOffAxis2Top">
              <a:rot lat="19817164" lon="3215845" rev="18014212"/>
            </a:camera>
            <a:lightRig rig="threePt" dir="t"/>
          </a:scene3d>
        </p:spPr>
        <p:txBody>
          <a:bodyPr anchor="t"/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891721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084959" y="0"/>
            <a:ext cx="10074922" cy="5599988"/>
            <a:chOff x="3084959" y="0"/>
            <a:chExt cx="10074922" cy="559998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959" y="0"/>
              <a:ext cx="10074922" cy="559998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3670300" y="293914"/>
              <a:ext cx="8766629" cy="4417786"/>
            </a:xfrm>
            <a:custGeom>
              <a:avLst/>
              <a:gdLst>
                <a:gd name="connsiteX0" fmla="*/ 0 w 2162629"/>
                <a:gd name="connsiteY0" fmla="*/ 0 h 1407886"/>
                <a:gd name="connsiteX1" fmla="*/ 2162629 w 2162629"/>
                <a:gd name="connsiteY1" fmla="*/ 0 h 1407886"/>
                <a:gd name="connsiteX2" fmla="*/ 2162629 w 2162629"/>
                <a:gd name="connsiteY2" fmla="*/ 1407886 h 1407886"/>
                <a:gd name="connsiteX3" fmla="*/ 0 w 2162629"/>
                <a:gd name="connsiteY3" fmla="*/ 1407886 h 1407886"/>
                <a:gd name="connsiteX4" fmla="*/ 0 w 2162629"/>
                <a:gd name="connsiteY4" fmla="*/ 0 h 1407886"/>
                <a:gd name="connsiteX0" fmla="*/ 0 w 4791529"/>
                <a:gd name="connsiteY0" fmla="*/ 571500 h 1407886"/>
                <a:gd name="connsiteX1" fmla="*/ 4791529 w 4791529"/>
                <a:gd name="connsiteY1" fmla="*/ 0 h 1407886"/>
                <a:gd name="connsiteX2" fmla="*/ 4791529 w 4791529"/>
                <a:gd name="connsiteY2" fmla="*/ 1407886 h 1407886"/>
                <a:gd name="connsiteX3" fmla="*/ 2628900 w 4791529"/>
                <a:gd name="connsiteY3" fmla="*/ 1407886 h 1407886"/>
                <a:gd name="connsiteX4" fmla="*/ 0 w 4791529"/>
                <a:gd name="connsiteY4" fmla="*/ 571500 h 1407886"/>
                <a:gd name="connsiteX0" fmla="*/ 0 w 4791529"/>
                <a:gd name="connsiteY0" fmla="*/ 1714500 h 2550886"/>
                <a:gd name="connsiteX1" fmla="*/ 4004129 w 4791529"/>
                <a:gd name="connsiteY1" fmla="*/ 0 h 2550886"/>
                <a:gd name="connsiteX2" fmla="*/ 4791529 w 4791529"/>
                <a:gd name="connsiteY2" fmla="*/ 2550886 h 2550886"/>
                <a:gd name="connsiteX3" fmla="*/ 2628900 w 4791529"/>
                <a:gd name="connsiteY3" fmla="*/ 2550886 h 2550886"/>
                <a:gd name="connsiteX4" fmla="*/ 0 w 4791529"/>
                <a:gd name="connsiteY4" fmla="*/ 1714500 h 2550886"/>
                <a:gd name="connsiteX0" fmla="*/ 0 w 8766629"/>
                <a:gd name="connsiteY0" fmla="*/ 1714500 h 2550886"/>
                <a:gd name="connsiteX1" fmla="*/ 4004129 w 8766629"/>
                <a:gd name="connsiteY1" fmla="*/ 0 h 2550886"/>
                <a:gd name="connsiteX2" fmla="*/ 8766629 w 8766629"/>
                <a:gd name="connsiteY2" fmla="*/ 2309586 h 2550886"/>
                <a:gd name="connsiteX3" fmla="*/ 2628900 w 8766629"/>
                <a:gd name="connsiteY3" fmla="*/ 2550886 h 2550886"/>
                <a:gd name="connsiteX4" fmla="*/ 0 w 8766629"/>
                <a:gd name="connsiteY4" fmla="*/ 1714500 h 2550886"/>
                <a:gd name="connsiteX0" fmla="*/ 0 w 8766629"/>
                <a:gd name="connsiteY0" fmla="*/ 1714500 h 4417786"/>
                <a:gd name="connsiteX1" fmla="*/ 4004129 w 8766629"/>
                <a:gd name="connsiteY1" fmla="*/ 0 h 4417786"/>
                <a:gd name="connsiteX2" fmla="*/ 8766629 w 8766629"/>
                <a:gd name="connsiteY2" fmla="*/ 2309586 h 4417786"/>
                <a:gd name="connsiteX3" fmla="*/ 4775200 w 8766629"/>
                <a:gd name="connsiteY3" fmla="*/ 4417786 h 4417786"/>
                <a:gd name="connsiteX4" fmla="*/ 0 w 8766629"/>
                <a:gd name="connsiteY4" fmla="*/ 1714500 h 441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66629" h="4417786">
                  <a:moveTo>
                    <a:pt x="0" y="1714500"/>
                  </a:moveTo>
                  <a:lnTo>
                    <a:pt x="4004129" y="0"/>
                  </a:lnTo>
                  <a:lnTo>
                    <a:pt x="8766629" y="2309586"/>
                  </a:lnTo>
                  <a:lnTo>
                    <a:pt x="4775200" y="4417786"/>
                  </a:lnTo>
                  <a:lnTo>
                    <a:pt x="0" y="17145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0671" y="-846915"/>
            <a:ext cx="6545945" cy="6525272"/>
          </a:xfrm>
          <a:custGeom>
            <a:avLst/>
            <a:gdLst>
              <a:gd name="connsiteX0" fmla="*/ 0 w 5820229"/>
              <a:gd name="connsiteY0" fmla="*/ 0 h 5480245"/>
              <a:gd name="connsiteX1" fmla="*/ 5820229 w 5820229"/>
              <a:gd name="connsiteY1" fmla="*/ 0 h 5480245"/>
              <a:gd name="connsiteX2" fmla="*/ 5820229 w 5820229"/>
              <a:gd name="connsiteY2" fmla="*/ 5480245 h 5480245"/>
              <a:gd name="connsiteX3" fmla="*/ 0 w 5820229"/>
              <a:gd name="connsiteY3" fmla="*/ 5480245 h 5480245"/>
              <a:gd name="connsiteX4" fmla="*/ 0 w 5820229"/>
              <a:gd name="connsiteY4" fmla="*/ 0 h 5480245"/>
              <a:gd name="connsiteX0" fmla="*/ 0 w 6429829"/>
              <a:gd name="connsiteY0" fmla="*/ 0 h 5567331"/>
              <a:gd name="connsiteX1" fmla="*/ 6429829 w 6429829"/>
              <a:gd name="connsiteY1" fmla="*/ 87086 h 5567331"/>
              <a:gd name="connsiteX2" fmla="*/ 6429829 w 6429829"/>
              <a:gd name="connsiteY2" fmla="*/ 5567331 h 5567331"/>
              <a:gd name="connsiteX3" fmla="*/ 609600 w 6429829"/>
              <a:gd name="connsiteY3" fmla="*/ 5567331 h 5567331"/>
              <a:gd name="connsiteX4" fmla="*/ 0 w 6429829"/>
              <a:gd name="connsiteY4" fmla="*/ 0 h 5567331"/>
              <a:gd name="connsiteX0" fmla="*/ 0 w 6255658"/>
              <a:gd name="connsiteY0" fmla="*/ 0 h 5973731"/>
              <a:gd name="connsiteX1" fmla="*/ 6255658 w 6255658"/>
              <a:gd name="connsiteY1" fmla="*/ 493486 h 5973731"/>
              <a:gd name="connsiteX2" fmla="*/ 6255658 w 6255658"/>
              <a:gd name="connsiteY2" fmla="*/ 5973731 h 5973731"/>
              <a:gd name="connsiteX3" fmla="*/ 435429 w 6255658"/>
              <a:gd name="connsiteY3" fmla="*/ 5973731 h 5973731"/>
              <a:gd name="connsiteX4" fmla="*/ 0 w 6255658"/>
              <a:gd name="connsiteY4" fmla="*/ 0 h 5973731"/>
              <a:gd name="connsiteX0" fmla="*/ 0 w 6458858"/>
              <a:gd name="connsiteY0" fmla="*/ 0 h 6118874"/>
              <a:gd name="connsiteX1" fmla="*/ 6458858 w 6458858"/>
              <a:gd name="connsiteY1" fmla="*/ 638629 h 6118874"/>
              <a:gd name="connsiteX2" fmla="*/ 6458858 w 6458858"/>
              <a:gd name="connsiteY2" fmla="*/ 6118874 h 6118874"/>
              <a:gd name="connsiteX3" fmla="*/ 638629 w 6458858"/>
              <a:gd name="connsiteY3" fmla="*/ 6118874 h 6118874"/>
              <a:gd name="connsiteX4" fmla="*/ 0 w 6458858"/>
              <a:gd name="connsiteY4" fmla="*/ 0 h 6118874"/>
              <a:gd name="connsiteX0" fmla="*/ 0 w 6574973"/>
              <a:gd name="connsiteY0" fmla="*/ 0 h 6220474"/>
              <a:gd name="connsiteX1" fmla="*/ 6574973 w 6574973"/>
              <a:gd name="connsiteY1" fmla="*/ 740229 h 6220474"/>
              <a:gd name="connsiteX2" fmla="*/ 6574973 w 6574973"/>
              <a:gd name="connsiteY2" fmla="*/ 6220474 h 6220474"/>
              <a:gd name="connsiteX3" fmla="*/ 754744 w 6574973"/>
              <a:gd name="connsiteY3" fmla="*/ 6220474 h 6220474"/>
              <a:gd name="connsiteX4" fmla="*/ 0 w 6574973"/>
              <a:gd name="connsiteY4" fmla="*/ 0 h 6220474"/>
              <a:gd name="connsiteX0" fmla="*/ 0 w 6647544"/>
              <a:gd name="connsiteY0" fmla="*/ 0 h 6133389"/>
              <a:gd name="connsiteX1" fmla="*/ 6647544 w 6647544"/>
              <a:gd name="connsiteY1" fmla="*/ 653144 h 6133389"/>
              <a:gd name="connsiteX2" fmla="*/ 6647544 w 6647544"/>
              <a:gd name="connsiteY2" fmla="*/ 6133389 h 6133389"/>
              <a:gd name="connsiteX3" fmla="*/ 827315 w 6647544"/>
              <a:gd name="connsiteY3" fmla="*/ 6133389 h 6133389"/>
              <a:gd name="connsiteX4" fmla="*/ 0 w 6647544"/>
              <a:gd name="connsiteY4" fmla="*/ 0 h 6133389"/>
              <a:gd name="connsiteX0" fmla="*/ 0 w 6879773"/>
              <a:gd name="connsiteY0" fmla="*/ 0 h 6046303"/>
              <a:gd name="connsiteX1" fmla="*/ 6879773 w 6879773"/>
              <a:gd name="connsiteY1" fmla="*/ 566058 h 6046303"/>
              <a:gd name="connsiteX2" fmla="*/ 6879773 w 6879773"/>
              <a:gd name="connsiteY2" fmla="*/ 6046303 h 6046303"/>
              <a:gd name="connsiteX3" fmla="*/ 1059544 w 6879773"/>
              <a:gd name="connsiteY3" fmla="*/ 6046303 h 6046303"/>
              <a:gd name="connsiteX4" fmla="*/ 0 w 6879773"/>
              <a:gd name="connsiteY4" fmla="*/ 0 h 6046303"/>
              <a:gd name="connsiteX0" fmla="*/ 0 w 6734630"/>
              <a:gd name="connsiteY0" fmla="*/ 0 h 6046303"/>
              <a:gd name="connsiteX1" fmla="*/ 6734630 w 6734630"/>
              <a:gd name="connsiteY1" fmla="*/ 566058 h 6046303"/>
              <a:gd name="connsiteX2" fmla="*/ 6734630 w 6734630"/>
              <a:gd name="connsiteY2" fmla="*/ 6046303 h 6046303"/>
              <a:gd name="connsiteX3" fmla="*/ 914401 w 6734630"/>
              <a:gd name="connsiteY3" fmla="*/ 6046303 h 6046303"/>
              <a:gd name="connsiteX4" fmla="*/ 0 w 6734630"/>
              <a:gd name="connsiteY4" fmla="*/ 0 h 6046303"/>
              <a:gd name="connsiteX0" fmla="*/ 0 w 6734630"/>
              <a:gd name="connsiteY0" fmla="*/ 0 h 6278531"/>
              <a:gd name="connsiteX1" fmla="*/ 6734630 w 6734630"/>
              <a:gd name="connsiteY1" fmla="*/ 566058 h 6278531"/>
              <a:gd name="connsiteX2" fmla="*/ 6734630 w 6734630"/>
              <a:gd name="connsiteY2" fmla="*/ 6046303 h 6278531"/>
              <a:gd name="connsiteX3" fmla="*/ 841829 w 6734630"/>
              <a:gd name="connsiteY3" fmla="*/ 6278531 h 6278531"/>
              <a:gd name="connsiteX4" fmla="*/ 0 w 6734630"/>
              <a:gd name="connsiteY4" fmla="*/ 0 h 6278531"/>
              <a:gd name="connsiteX0" fmla="*/ 0 w 6734630"/>
              <a:gd name="connsiteY0" fmla="*/ 0 h 6336588"/>
              <a:gd name="connsiteX1" fmla="*/ 6734630 w 6734630"/>
              <a:gd name="connsiteY1" fmla="*/ 566058 h 6336588"/>
              <a:gd name="connsiteX2" fmla="*/ 6734630 w 6734630"/>
              <a:gd name="connsiteY2" fmla="*/ 6046303 h 6336588"/>
              <a:gd name="connsiteX3" fmla="*/ 667658 w 6734630"/>
              <a:gd name="connsiteY3" fmla="*/ 6336588 h 6336588"/>
              <a:gd name="connsiteX4" fmla="*/ 0 w 6734630"/>
              <a:gd name="connsiteY4" fmla="*/ 0 h 6336588"/>
              <a:gd name="connsiteX0" fmla="*/ 0 w 6734630"/>
              <a:gd name="connsiteY0" fmla="*/ 0 h 6394645"/>
              <a:gd name="connsiteX1" fmla="*/ 6734630 w 6734630"/>
              <a:gd name="connsiteY1" fmla="*/ 566058 h 6394645"/>
              <a:gd name="connsiteX2" fmla="*/ 6734630 w 6734630"/>
              <a:gd name="connsiteY2" fmla="*/ 6046303 h 6394645"/>
              <a:gd name="connsiteX3" fmla="*/ 682172 w 6734630"/>
              <a:gd name="connsiteY3" fmla="*/ 6394645 h 6394645"/>
              <a:gd name="connsiteX4" fmla="*/ 0 w 6734630"/>
              <a:gd name="connsiteY4" fmla="*/ 0 h 6394645"/>
              <a:gd name="connsiteX0" fmla="*/ 0 w 6705602"/>
              <a:gd name="connsiteY0" fmla="*/ 0 h 6481730"/>
              <a:gd name="connsiteX1" fmla="*/ 6705602 w 6705602"/>
              <a:gd name="connsiteY1" fmla="*/ 653143 h 6481730"/>
              <a:gd name="connsiteX2" fmla="*/ 6705602 w 6705602"/>
              <a:gd name="connsiteY2" fmla="*/ 6133388 h 6481730"/>
              <a:gd name="connsiteX3" fmla="*/ 653144 w 6705602"/>
              <a:gd name="connsiteY3" fmla="*/ 6481730 h 6481730"/>
              <a:gd name="connsiteX4" fmla="*/ 0 w 6705602"/>
              <a:gd name="connsiteY4" fmla="*/ 0 h 6481730"/>
              <a:gd name="connsiteX0" fmla="*/ 0 w 6574973"/>
              <a:gd name="connsiteY0" fmla="*/ 0 h 6670416"/>
              <a:gd name="connsiteX1" fmla="*/ 6574973 w 6574973"/>
              <a:gd name="connsiteY1" fmla="*/ 841829 h 6670416"/>
              <a:gd name="connsiteX2" fmla="*/ 6574973 w 6574973"/>
              <a:gd name="connsiteY2" fmla="*/ 6322074 h 6670416"/>
              <a:gd name="connsiteX3" fmla="*/ 522515 w 6574973"/>
              <a:gd name="connsiteY3" fmla="*/ 6670416 h 6670416"/>
              <a:gd name="connsiteX4" fmla="*/ 0 w 6574973"/>
              <a:gd name="connsiteY4" fmla="*/ 0 h 6670416"/>
              <a:gd name="connsiteX0" fmla="*/ 0 w 6444344"/>
              <a:gd name="connsiteY0" fmla="*/ 0 h 6786530"/>
              <a:gd name="connsiteX1" fmla="*/ 6444344 w 6444344"/>
              <a:gd name="connsiteY1" fmla="*/ 957943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355773 w 6444344"/>
              <a:gd name="connsiteY1" fmla="*/ 885371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326744 w 6444344"/>
              <a:gd name="connsiteY1" fmla="*/ 667657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370287 w 6444344"/>
              <a:gd name="connsiteY1" fmla="*/ 537028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64456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44344"/>
              <a:gd name="connsiteY0" fmla="*/ 0 h 6786530"/>
              <a:gd name="connsiteX1" fmla="*/ 5413830 w 6444344"/>
              <a:gd name="connsiteY1" fmla="*/ 406399 h 6786530"/>
              <a:gd name="connsiteX2" fmla="*/ 6444344 w 6444344"/>
              <a:gd name="connsiteY2" fmla="*/ 6438188 h 6786530"/>
              <a:gd name="connsiteX3" fmla="*/ 391886 w 6444344"/>
              <a:gd name="connsiteY3" fmla="*/ 6786530 h 6786530"/>
              <a:gd name="connsiteX4" fmla="*/ 0 w 6444344"/>
              <a:gd name="connsiteY4" fmla="*/ 0 h 6786530"/>
              <a:gd name="connsiteX0" fmla="*/ 0 w 6429830"/>
              <a:gd name="connsiteY0" fmla="*/ 0 h 6801044"/>
              <a:gd name="connsiteX1" fmla="*/ 5399316 w 6429830"/>
              <a:gd name="connsiteY1" fmla="*/ 420913 h 6801044"/>
              <a:gd name="connsiteX2" fmla="*/ 6429830 w 6429830"/>
              <a:gd name="connsiteY2" fmla="*/ 6452702 h 6801044"/>
              <a:gd name="connsiteX3" fmla="*/ 377372 w 6429830"/>
              <a:gd name="connsiteY3" fmla="*/ 6801044 h 6801044"/>
              <a:gd name="connsiteX4" fmla="*/ 0 w 6429830"/>
              <a:gd name="connsiteY4" fmla="*/ 0 h 6801044"/>
              <a:gd name="connsiteX0" fmla="*/ 0 w 6473373"/>
              <a:gd name="connsiteY0" fmla="*/ 0 h 6626873"/>
              <a:gd name="connsiteX1" fmla="*/ 5442859 w 6473373"/>
              <a:gd name="connsiteY1" fmla="*/ 246742 h 6626873"/>
              <a:gd name="connsiteX2" fmla="*/ 6473373 w 6473373"/>
              <a:gd name="connsiteY2" fmla="*/ 6278531 h 6626873"/>
              <a:gd name="connsiteX3" fmla="*/ 420915 w 6473373"/>
              <a:gd name="connsiteY3" fmla="*/ 6626873 h 6626873"/>
              <a:gd name="connsiteX4" fmla="*/ 0 w 6473373"/>
              <a:gd name="connsiteY4" fmla="*/ 0 h 6626873"/>
              <a:gd name="connsiteX0" fmla="*/ 0 w 6400802"/>
              <a:gd name="connsiteY0" fmla="*/ 0 h 6626873"/>
              <a:gd name="connsiteX1" fmla="*/ 5442859 w 6400802"/>
              <a:gd name="connsiteY1" fmla="*/ 246742 h 6626873"/>
              <a:gd name="connsiteX2" fmla="*/ 6400802 w 6400802"/>
              <a:gd name="connsiteY2" fmla="*/ 6104360 h 6626873"/>
              <a:gd name="connsiteX3" fmla="*/ 420915 w 6400802"/>
              <a:gd name="connsiteY3" fmla="*/ 6626873 h 6626873"/>
              <a:gd name="connsiteX4" fmla="*/ 0 w 6400802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075331 h 6626873"/>
              <a:gd name="connsiteX3" fmla="*/ 420915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075331 h 6626873"/>
              <a:gd name="connsiteX3" fmla="*/ 420915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133388 h 6626873"/>
              <a:gd name="connsiteX3" fmla="*/ 420915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554302"/>
              <a:gd name="connsiteX1" fmla="*/ 5442859 w 6473374"/>
              <a:gd name="connsiteY1" fmla="*/ 246742 h 6554302"/>
              <a:gd name="connsiteX2" fmla="*/ 6473374 w 6473374"/>
              <a:gd name="connsiteY2" fmla="*/ 6133388 h 6554302"/>
              <a:gd name="connsiteX3" fmla="*/ 333829 w 6473374"/>
              <a:gd name="connsiteY3" fmla="*/ 6554302 h 6554302"/>
              <a:gd name="connsiteX4" fmla="*/ 0 w 6473374"/>
              <a:gd name="connsiteY4" fmla="*/ 0 h 6554302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133388 h 6626873"/>
              <a:gd name="connsiteX3" fmla="*/ 246744 w 6473374"/>
              <a:gd name="connsiteY3" fmla="*/ 6626873 h 6626873"/>
              <a:gd name="connsiteX4" fmla="*/ 0 w 6473374"/>
              <a:gd name="connsiteY4" fmla="*/ 0 h 6626873"/>
              <a:gd name="connsiteX0" fmla="*/ 0 w 6473374"/>
              <a:gd name="connsiteY0" fmla="*/ 0 h 6626873"/>
              <a:gd name="connsiteX1" fmla="*/ 5442859 w 6473374"/>
              <a:gd name="connsiteY1" fmla="*/ 246742 h 6626873"/>
              <a:gd name="connsiteX2" fmla="*/ 6473374 w 6473374"/>
              <a:gd name="connsiteY2" fmla="*/ 6133388 h 6626873"/>
              <a:gd name="connsiteX3" fmla="*/ 246744 w 6473374"/>
              <a:gd name="connsiteY3" fmla="*/ 6626873 h 6626873"/>
              <a:gd name="connsiteX4" fmla="*/ 0 w 6473374"/>
              <a:gd name="connsiteY4" fmla="*/ 0 h 6626873"/>
              <a:gd name="connsiteX0" fmla="*/ 0 w 6560460"/>
              <a:gd name="connsiteY0" fmla="*/ 0 h 6583330"/>
              <a:gd name="connsiteX1" fmla="*/ 5529945 w 6560460"/>
              <a:gd name="connsiteY1" fmla="*/ 203199 h 6583330"/>
              <a:gd name="connsiteX2" fmla="*/ 6560460 w 6560460"/>
              <a:gd name="connsiteY2" fmla="*/ 6089845 h 6583330"/>
              <a:gd name="connsiteX3" fmla="*/ 333830 w 6560460"/>
              <a:gd name="connsiteY3" fmla="*/ 6583330 h 6583330"/>
              <a:gd name="connsiteX4" fmla="*/ 0 w 6560460"/>
              <a:gd name="connsiteY4" fmla="*/ 0 h 6583330"/>
              <a:gd name="connsiteX0" fmla="*/ 0 w 6560460"/>
              <a:gd name="connsiteY0" fmla="*/ 0 h 6597844"/>
              <a:gd name="connsiteX1" fmla="*/ 5529945 w 6560460"/>
              <a:gd name="connsiteY1" fmla="*/ 203199 h 6597844"/>
              <a:gd name="connsiteX2" fmla="*/ 6560460 w 6560460"/>
              <a:gd name="connsiteY2" fmla="*/ 6089845 h 6597844"/>
              <a:gd name="connsiteX3" fmla="*/ 377373 w 6560460"/>
              <a:gd name="connsiteY3" fmla="*/ 6597844 h 6597844"/>
              <a:gd name="connsiteX4" fmla="*/ 0 w 6560460"/>
              <a:gd name="connsiteY4" fmla="*/ 0 h 6597844"/>
              <a:gd name="connsiteX0" fmla="*/ 0 w 6560460"/>
              <a:gd name="connsiteY0" fmla="*/ 0 h 6568815"/>
              <a:gd name="connsiteX1" fmla="*/ 5529945 w 6560460"/>
              <a:gd name="connsiteY1" fmla="*/ 203199 h 6568815"/>
              <a:gd name="connsiteX2" fmla="*/ 6560460 w 6560460"/>
              <a:gd name="connsiteY2" fmla="*/ 6089845 h 6568815"/>
              <a:gd name="connsiteX3" fmla="*/ 435430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529945 w 6560460"/>
              <a:gd name="connsiteY1" fmla="*/ 203199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529945 w 6560460"/>
              <a:gd name="connsiteY1" fmla="*/ 14513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588002 w 6560460"/>
              <a:gd name="connsiteY1" fmla="*/ 14513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617031 w 6560460"/>
              <a:gd name="connsiteY1" fmla="*/ 72570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560460"/>
              <a:gd name="connsiteY0" fmla="*/ 0 h 6568815"/>
              <a:gd name="connsiteX1" fmla="*/ 5675088 w 6560460"/>
              <a:gd name="connsiteY1" fmla="*/ 130627 h 6568815"/>
              <a:gd name="connsiteX2" fmla="*/ 6560460 w 6560460"/>
              <a:gd name="connsiteY2" fmla="*/ 6089845 h 6568815"/>
              <a:gd name="connsiteX3" fmla="*/ 377373 w 6560460"/>
              <a:gd name="connsiteY3" fmla="*/ 6568815 h 6568815"/>
              <a:gd name="connsiteX4" fmla="*/ 0 w 6560460"/>
              <a:gd name="connsiteY4" fmla="*/ 0 h 6568815"/>
              <a:gd name="connsiteX0" fmla="*/ 0 w 6342746"/>
              <a:gd name="connsiteY0" fmla="*/ 0 h 6568815"/>
              <a:gd name="connsiteX1" fmla="*/ 5675088 w 6342746"/>
              <a:gd name="connsiteY1" fmla="*/ 130627 h 6568815"/>
              <a:gd name="connsiteX2" fmla="*/ 6342746 w 6342746"/>
              <a:gd name="connsiteY2" fmla="*/ 6060817 h 6568815"/>
              <a:gd name="connsiteX3" fmla="*/ 377373 w 6342746"/>
              <a:gd name="connsiteY3" fmla="*/ 6568815 h 6568815"/>
              <a:gd name="connsiteX4" fmla="*/ 0 w 6342746"/>
              <a:gd name="connsiteY4" fmla="*/ 0 h 6568815"/>
              <a:gd name="connsiteX0" fmla="*/ 0 w 6458860"/>
              <a:gd name="connsiteY0" fmla="*/ 0 h 6568815"/>
              <a:gd name="connsiteX1" fmla="*/ 5675088 w 6458860"/>
              <a:gd name="connsiteY1" fmla="*/ 130627 h 6568815"/>
              <a:gd name="connsiteX2" fmla="*/ 6458860 w 6458860"/>
              <a:gd name="connsiteY2" fmla="*/ 6060817 h 6568815"/>
              <a:gd name="connsiteX3" fmla="*/ 377373 w 6458860"/>
              <a:gd name="connsiteY3" fmla="*/ 6568815 h 6568815"/>
              <a:gd name="connsiteX4" fmla="*/ 0 w 6458860"/>
              <a:gd name="connsiteY4" fmla="*/ 0 h 6568815"/>
              <a:gd name="connsiteX0" fmla="*/ 0 w 6531431"/>
              <a:gd name="connsiteY0" fmla="*/ 0 h 6568815"/>
              <a:gd name="connsiteX1" fmla="*/ 5675088 w 6531431"/>
              <a:gd name="connsiteY1" fmla="*/ 130627 h 6568815"/>
              <a:gd name="connsiteX2" fmla="*/ 6531431 w 6531431"/>
              <a:gd name="connsiteY2" fmla="*/ 6060817 h 6568815"/>
              <a:gd name="connsiteX3" fmla="*/ 377373 w 6531431"/>
              <a:gd name="connsiteY3" fmla="*/ 6568815 h 6568815"/>
              <a:gd name="connsiteX4" fmla="*/ 0 w 6531431"/>
              <a:gd name="connsiteY4" fmla="*/ 0 h 6568815"/>
              <a:gd name="connsiteX0" fmla="*/ 0 w 6574973"/>
              <a:gd name="connsiteY0" fmla="*/ 0 h 6568815"/>
              <a:gd name="connsiteX1" fmla="*/ 5675088 w 6574973"/>
              <a:gd name="connsiteY1" fmla="*/ 130627 h 6568815"/>
              <a:gd name="connsiteX2" fmla="*/ 6574973 w 6574973"/>
              <a:gd name="connsiteY2" fmla="*/ 6060817 h 6568815"/>
              <a:gd name="connsiteX3" fmla="*/ 377373 w 6574973"/>
              <a:gd name="connsiteY3" fmla="*/ 6568815 h 6568815"/>
              <a:gd name="connsiteX4" fmla="*/ 0 w 6574973"/>
              <a:gd name="connsiteY4" fmla="*/ 0 h 6568815"/>
              <a:gd name="connsiteX0" fmla="*/ 0 w 6589488"/>
              <a:gd name="connsiteY0" fmla="*/ 0 h 6568815"/>
              <a:gd name="connsiteX1" fmla="*/ 5675088 w 6589488"/>
              <a:gd name="connsiteY1" fmla="*/ 130627 h 6568815"/>
              <a:gd name="connsiteX2" fmla="*/ 6589488 w 6589488"/>
              <a:gd name="connsiteY2" fmla="*/ 6089845 h 6568815"/>
              <a:gd name="connsiteX3" fmla="*/ 377373 w 6589488"/>
              <a:gd name="connsiteY3" fmla="*/ 6568815 h 6568815"/>
              <a:gd name="connsiteX4" fmla="*/ 0 w 6589488"/>
              <a:gd name="connsiteY4" fmla="*/ 0 h 6568815"/>
              <a:gd name="connsiteX0" fmla="*/ 0 w 6502402"/>
              <a:gd name="connsiteY0" fmla="*/ 0 h 6612358"/>
              <a:gd name="connsiteX1" fmla="*/ 5588002 w 6502402"/>
              <a:gd name="connsiteY1" fmla="*/ 174170 h 6612358"/>
              <a:gd name="connsiteX2" fmla="*/ 6502402 w 6502402"/>
              <a:gd name="connsiteY2" fmla="*/ 6133388 h 6612358"/>
              <a:gd name="connsiteX3" fmla="*/ 290287 w 6502402"/>
              <a:gd name="connsiteY3" fmla="*/ 6612358 h 6612358"/>
              <a:gd name="connsiteX4" fmla="*/ 0 w 6502402"/>
              <a:gd name="connsiteY4" fmla="*/ 0 h 6612358"/>
              <a:gd name="connsiteX0" fmla="*/ 0 w 6473373"/>
              <a:gd name="connsiteY0" fmla="*/ 0 h 6525272"/>
              <a:gd name="connsiteX1" fmla="*/ 5558973 w 6473373"/>
              <a:gd name="connsiteY1" fmla="*/ 87084 h 6525272"/>
              <a:gd name="connsiteX2" fmla="*/ 6473373 w 6473373"/>
              <a:gd name="connsiteY2" fmla="*/ 6046302 h 6525272"/>
              <a:gd name="connsiteX3" fmla="*/ 261258 w 6473373"/>
              <a:gd name="connsiteY3" fmla="*/ 6525272 h 6525272"/>
              <a:gd name="connsiteX4" fmla="*/ 0 w 6473373"/>
              <a:gd name="connsiteY4" fmla="*/ 0 h 6525272"/>
              <a:gd name="connsiteX0" fmla="*/ 0 w 6545945"/>
              <a:gd name="connsiteY0" fmla="*/ 0 h 6525272"/>
              <a:gd name="connsiteX1" fmla="*/ 5631545 w 6545945"/>
              <a:gd name="connsiteY1" fmla="*/ 87084 h 6525272"/>
              <a:gd name="connsiteX2" fmla="*/ 6545945 w 6545945"/>
              <a:gd name="connsiteY2" fmla="*/ 6046302 h 6525272"/>
              <a:gd name="connsiteX3" fmla="*/ 333830 w 6545945"/>
              <a:gd name="connsiteY3" fmla="*/ 6525272 h 6525272"/>
              <a:gd name="connsiteX4" fmla="*/ 0 w 6545945"/>
              <a:gd name="connsiteY4" fmla="*/ 0 h 6525272"/>
              <a:gd name="connsiteX0" fmla="*/ 0 w 6545945"/>
              <a:gd name="connsiteY0" fmla="*/ 0 h 6525272"/>
              <a:gd name="connsiteX1" fmla="*/ 5675088 w 6545945"/>
              <a:gd name="connsiteY1" fmla="*/ 101599 h 6525272"/>
              <a:gd name="connsiteX2" fmla="*/ 6545945 w 6545945"/>
              <a:gd name="connsiteY2" fmla="*/ 6046302 h 6525272"/>
              <a:gd name="connsiteX3" fmla="*/ 333830 w 6545945"/>
              <a:gd name="connsiteY3" fmla="*/ 6525272 h 6525272"/>
              <a:gd name="connsiteX4" fmla="*/ 0 w 6545945"/>
              <a:gd name="connsiteY4" fmla="*/ 0 h 6525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5945" h="6525272">
                <a:moveTo>
                  <a:pt x="0" y="0"/>
                </a:moveTo>
                <a:lnTo>
                  <a:pt x="5675088" y="101599"/>
                </a:lnTo>
                <a:lnTo>
                  <a:pt x="6545945" y="6046302"/>
                </a:lnTo>
                <a:lnTo>
                  <a:pt x="333830" y="652527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scene3d>
            <a:camera prst="isometricOffAxis1Top">
              <a:rot lat="19560032" lon="18566195" rev="3489571"/>
            </a:camera>
            <a:lightRig rig="threePt" dir="t"/>
          </a:scene3d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6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665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989902" y="495300"/>
            <a:ext cx="8202098" cy="6362700"/>
            <a:chOff x="3989902" y="495300"/>
            <a:chExt cx="8202098" cy="6362700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989902" y="495300"/>
              <a:ext cx="8202098" cy="6362700"/>
              <a:chOff x="3989902" y="495300"/>
              <a:chExt cx="8202098" cy="6362700"/>
            </a:xfrm>
          </p:grpSpPr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9902" y="495300"/>
                <a:ext cx="8202098" cy="636270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 userDrawn="1"/>
            </p:nvSpPr>
            <p:spPr>
              <a:xfrm rot="2756737">
                <a:off x="6341592" y="529589"/>
                <a:ext cx="3760659" cy="5190492"/>
              </a:xfrm>
              <a:custGeom>
                <a:avLst/>
                <a:gdLst>
                  <a:gd name="connsiteX0" fmla="*/ 0 w 2273300"/>
                  <a:gd name="connsiteY0" fmla="*/ 0 h 4305300"/>
                  <a:gd name="connsiteX1" fmla="*/ 2273300 w 2273300"/>
                  <a:gd name="connsiteY1" fmla="*/ 0 h 4305300"/>
                  <a:gd name="connsiteX2" fmla="*/ 2273300 w 2273300"/>
                  <a:gd name="connsiteY2" fmla="*/ 4305300 h 4305300"/>
                  <a:gd name="connsiteX3" fmla="*/ 0 w 2273300"/>
                  <a:gd name="connsiteY3" fmla="*/ 4305300 h 4305300"/>
                  <a:gd name="connsiteX4" fmla="*/ 0 w 2273300"/>
                  <a:gd name="connsiteY4" fmla="*/ 0 h 4305300"/>
                  <a:gd name="connsiteX0" fmla="*/ 0 w 2638017"/>
                  <a:gd name="connsiteY0" fmla="*/ 349562 h 4305300"/>
                  <a:gd name="connsiteX1" fmla="*/ 2638017 w 2638017"/>
                  <a:gd name="connsiteY1" fmla="*/ 0 h 4305300"/>
                  <a:gd name="connsiteX2" fmla="*/ 2638017 w 2638017"/>
                  <a:gd name="connsiteY2" fmla="*/ 4305300 h 4305300"/>
                  <a:gd name="connsiteX3" fmla="*/ 364717 w 2638017"/>
                  <a:gd name="connsiteY3" fmla="*/ 4305300 h 4305300"/>
                  <a:gd name="connsiteX4" fmla="*/ 0 w 2638017"/>
                  <a:gd name="connsiteY4" fmla="*/ 349562 h 4305300"/>
                  <a:gd name="connsiteX0" fmla="*/ 0 w 2792702"/>
                  <a:gd name="connsiteY0" fmla="*/ 1180657 h 5136395"/>
                  <a:gd name="connsiteX1" fmla="*/ 2792702 w 2792702"/>
                  <a:gd name="connsiteY1" fmla="*/ 0 h 5136395"/>
                  <a:gd name="connsiteX2" fmla="*/ 2638017 w 2792702"/>
                  <a:gd name="connsiteY2" fmla="*/ 5136395 h 5136395"/>
                  <a:gd name="connsiteX3" fmla="*/ 364717 w 2792702"/>
                  <a:gd name="connsiteY3" fmla="*/ 5136395 h 5136395"/>
                  <a:gd name="connsiteX4" fmla="*/ 0 w 2792702"/>
                  <a:gd name="connsiteY4" fmla="*/ 1180657 h 5136395"/>
                  <a:gd name="connsiteX0" fmla="*/ 0 w 3746968"/>
                  <a:gd name="connsiteY0" fmla="*/ 1180657 h 5136395"/>
                  <a:gd name="connsiteX1" fmla="*/ 2792702 w 3746968"/>
                  <a:gd name="connsiteY1" fmla="*/ 0 h 5136395"/>
                  <a:gd name="connsiteX2" fmla="*/ 3746968 w 3746968"/>
                  <a:gd name="connsiteY2" fmla="*/ 4168299 h 5136395"/>
                  <a:gd name="connsiteX3" fmla="*/ 364717 w 3746968"/>
                  <a:gd name="connsiteY3" fmla="*/ 5136395 h 5136395"/>
                  <a:gd name="connsiteX4" fmla="*/ 0 w 3746968"/>
                  <a:gd name="connsiteY4" fmla="*/ 1180657 h 5136395"/>
                  <a:gd name="connsiteX0" fmla="*/ 0 w 3746968"/>
                  <a:gd name="connsiteY0" fmla="*/ 1180657 h 5053361"/>
                  <a:gd name="connsiteX1" fmla="*/ 2792702 w 3746968"/>
                  <a:gd name="connsiteY1" fmla="*/ 0 h 5053361"/>
                  <a:gd name="connsiteX2" fmla="*/ 3746968 w 3746968"/>
                  <a:gd name="connsiteY2" fmla="*/ 4168299 h 5053361"/>
                  <a:gd name="connsiteX3" fmla="*/ 498069 w 3746968"/>
                  <a:gd name="connsiteY3" fmla="*/ 5053361 h 5053361"/>
                  <a:gd name="connsiteX4" fmla="*/ 0 w 3746968"/>
                  <a:gd name="connsiteY4" fmla="*/ 1180657 h 5053361"/>
                  <a:gd name="connsiteX0" fmla="*/ 0 w 3746968"/>
                  <a:gd name="connsiteY0" fmla="*/ 1180657 h 5156710"/>
                  <a:gd name="connsiteX1" fmla="*/ 2792702 w 3746968"/>
                  <a:gd name="connsiteY1" fmla="*/ 0 h 5156710"/>
                  <a:gd name="connsiteX2" fmla="*/ 3746968 w 3746968"/>
                  <a:gd name="connsiteY2" fmla="*/ 4168299 h 5156710"/>
                  <a:gd name="connsiteX3" fmla="*/ 358317 w 3746968"/>
                  <a:gd name="connsiteY3" fmla="*/ 5156710 h 5156710"/>
                  <a:gd name="connsiteX4" fmla="*/ 0 w 3746968"/>
                  <a:gd name="connsiteY4" fmla="*/ 1180657 h 5156710"/>
                  <a:gd name="connsiteX0" fmla="*/ 0 w 3760659"/>
                  <a:gd name="connsiteY0" fmla="*/ 1167411 h 5156710"/>
                  <a:gd name="connsiteX1" fmla="*/ 2806393 w 3760659"/>
                  <a:gd name="connsiteY1" fmla="*/ 0 h 5156710"/>
                  <a:gd name="connsiteX2" fmla="*/ 3760659 w 3760659"/>
                  <a:gd name="connsiteY2" fmla="*/ 4168299 h 5156710"/>
                  <a:gd name="connsiteX3" fmla="*/ 372008 w 3760659"/>
                  <a:gd name="connsiteY3" fmla="*/ 5156710 h 5156710"/>
                  <a:gd name="connsiteX4" fmla="*/ 0 w 3760659"/>
                  <a:gd name="connsiteY4" fmla="*/ 1167411 h 5156710"/>
                  <a:gd name="connsiteX0" fmla="*/ 0 w 3760659"/>
                  <a:gd name="connsiteY0" fmla="*/ 1187280 h 5176579"/>
                  <a:gd name="connsiteX1" fmla="*/ 2785856 w 3760659"/>
                  <a:gd name="connsiteY1" fmla="*/ 0 h 5176579"/>
                  <a:gd name="connsiteX2" fmla="*/ 3760659 w 3760659"/>
                  <a:gd name="connsiteY2" fmla="*/ 4188168 h 5176579"/>
                  <a:gd name="connsiteX3" fmla="*/ 372008 w 3760659"/>
                  <a:gd name="connsiteY3" fmla="*/ 5176579 h 5176579"/>
                  <a:gd name="connsiteX4" fmla="*/ 0 w 3760659"/>
                  <a:gd name="connsiteY4" fmla="*/ 1187280 h 5176579"/>
                  <a:gd name="connsiteX0" fmla="*/ 0 w 3760659"/>
                  <a:gd name="connsiteY0" fmla="*/ 1201193 h 5190492"/>
                  <a:gd name="connsiteX1" fmla="*/ 2812571 w 3760659"/>
                  <a:gd name="connsiteY1" fmla="*/ 0 h 5190492"/>
                  <a:gd name="connsiteX2" fmla="*/ 3760659 w 3760659"/>
                  <a:gd name="connsiteY2" fmla="*/ 4202081 h 5190492"/>
                  <a:gd name="connsiteX3" fmla="*/ 372008 w 3760659"/>
                  <a:gd name="connsiteY3" fmla="*/ 5190492 h 5190492"/>
                  <a:gd name="connsiteX4" fmla="*/ 0 w 3760659"/>
                  <a:gd name="connsiteY4" fmla="*/ 1201193 h 5190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60659" h="5190492">
                    <a:moveTo>
                      <a:pt x="0" y="1201193"/>
                    </a:moveTo>
                    <a:lnTo>
                      <a:pt x="2812571" y="0"/>
                    </a:lnTo>
                    <a:lnTo>
                      <a:pt x="3760659" y="4202081"/>
                    </a:lnTo>
                    <a:lnTo>
                      <a:pt x="372008" y="5190492"/>
                    </a:lnTo>
                    <a:lnTo>
                      <a:pt x="0" y="1201193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" name="Oval 8"/>
            <p:cNvSpPr/>
            <p:nvPr userDrawn="1"/>
          </p:nvSpPr>
          <p:spPr>
            <a:xfrm rot="2408993">
              <a:off x="6469937" y="4736999"/>
              <a:ext cx="283208" cy="31055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96000" y="522922"/>
            <a:ext cx="3729061" cy="4975225"/>
          </a:xfrm>
          <a:custGeom>
            <a:avLst/>
            <a:gdLst>
              <a:gd name="connsiteX0" fmla="*/ 0 w 3893599"/>
              <a:gd name="connsiteY0" fmla="*/ 0 h 4441825"/>
              <a:gd name="connsiteX1" fmla="*/ 3893599 w 3893599"/>
              <a:gd name="connsiteY1" fmla="*/ 0 h 4441825"/>
              <a:gd name="connsiteX2" fmla="*/ 3893599 w 3893599"/>
              <a:gd name="connsiteY2" fmla="*/ 4441825 h 4441825"/>
              <a:gd name="connsiteX3" fmla="*/ 0 w 3893599"/>
              <a:gd name="connsiteY3" fmla="*/ 4441825 h 4441825"/>
              <a:gd name="connsiteX4" fmla="*/ 0 w 3893599"/>
              <a:gd name="connsiteY4" fmla="*/ 0 h 4441825"/>
              <a:gd name="connsiteX0" fmla="*/ 0 w 3982499"/>
              <a:gd name="connsiteY0" fmla="*/ 203200 h 4645025"/>
              <a:gd name="connsiteX1" fmla="*/ 3982499 w 3982499"/>
              <a:gd name="connsiteY1" fmla="*/ 0 h 4645025"/>
              <a:gd name="connsiteX2" fmla="*/ 3893599 w 3982499"/>
              <a:gd name="connsiteY2" fmla="*/ 4645025 h 4645025"/>
              <a:gd name="connsiteX3" fmla="*/ 0 w 3982499"/>
              <a:gd name="connsiteY3" fmla="*/ 4645025 h 4645025"/>
              <a:gd name="connsiteX4" fmla="*/ 0 w 3982499"/>
              <a:gd name="connsiteY4" fmla="*/ 203200 h 4645025"/>
              <a:gd name="connsiteX0" fmla="*/ 0 w 3969799"/>
              <a:gd name="connsiteY0" fmla="*/ 304800 h 4746625"/>
              <a:gd name="connsiteX1" fmla="*/ 3969799 w 3969799"/>
              <a:gd name="connsiteY1" fmla="*/ 0 h 4746625"/>
              <a:gd name="connsiteX2" fmla="*/ 3893599 w 3969799"/>
              <a:gd name="connsiteY2" fmla="*/ 4746625 h 4746625"/>
              <a:gd name="connsiteX3" fmla="*/ 0 w 3969799"/>
              <a:gd name="connsiteY3" fmla="*/ 4746625 h 4746625"/>
              <a:gd name="connsiteX4" fmla="*/ 0 w 3969799"/>
              <a:gd name="connsiteY4" fmla="*/ 304800 h 4746625"/>
              <a:gd name="connsiteX0" fmla="*/ 0 w 4033299"/>
              <a:gd name="connsiteY0" fmla="*/ 406400 h 4848225"/>
              <a:gd name="connsiteX1" fmla="*/ 4033299 w 4033299"/>
              <a:gd name="connsiteY1" fmla="*/ 0 h 4848225"/>
              <a:gd name="connsiteX2" fmla="*/ 3893599 w 4033299"/>
              <a:gd name="connsiteY2" fmla="*/ 4848225 h 4848225"/>
              <a:gd name="connsiteX3" fmla="*/ 0 w 4033299"/>
              <a:gd name="connsiteY3" fmla="*/ 4848225 h 4848225"/>
              <a:gd name="connsiteX4" fmla="*/ 0 w 4033299"/>
              <a:gd name="connsiteY4" fmla="*/ 406400 h 4848225"/>
              <a:gd name="connsiteX0" fmla="*/ 0 w 4033299"/>
              <a:gd name="connsiteY0" fmla="*/ 406400 h 4848225"/>
              <a:gd name="connsiteX1" fmla="*/ 4033299 w 4033299"/>
              <a:gd name="connsiteY1" fmla="*/ 0 h 4848225"/>
              <a:gd name="connsiteX2" fmla="*/ 3893599 w 4033299"/>
              <a:gd name="connsiteY2" fmla="*/ 4848225 h 4848225"/>
              <a:gd name="connsiteX3" fmla="*/ 0 w 4033299"/>
              <a:gd name="connsiteY3" fmla="*/ 4848225 h 4848225"/>
              <a:gd name="connsiteX4" fmla="*/ 0 w 4033299"/>
              <a:gd name="connsiteY4" fmla="*/ 406400 h 4848225"/>
              <a:gd name="connsiteX0" fmla="*/ 0 w 4033299"/>
              <a:gd name="connsiteY0" fmla="*/ 406400 h 4924425"/>
              <a:gd name="connsiteX1" fmla="*/ 4033299 w 4033299"/>
              <a:gd name="connsiteY1" fmla="*/ 0 h 4924425"/>
              <a:gd name="connsiteX2" fmla="*/ 3893599 w 4033299"/>
              <a:gd name="connsiteY2" fmla="*/ 4924425 h 4924425"/>
              <a:gd name="connsiteX3" fmla="*/ 0 w 4033299"/>
              <a:gd name="connsiteY3" fmla="*/ 4848225 h 4924425"/>
              <a:gd name="connsiteX4" fmla="*/ 0 w 4033299"/>
              <a:gd name="connsiteY4" fmla="*/ 406400 h 4924425"/>
              <a:gd name="connsiteX0" fmla="*/ 0 w 4033299"/>
              <a:gd name="connsiteY0" fmla="*/ 406400 h 4911725"/>
              <a:gd name="connsiteX1" fmla="*/ 4033299 w 4033299"/>
              <a:gd name="connsiteY1" fmla="*/ 0 h 4911725"/>
              <a:gd name="connsiteX2" fmla="*/ 3969799 w 4033299"/>
              <a:gd name="connsiteY2" fmla="*/ 4911725 h 4911725"/>
              <a:gd name="connsiteX3" fmla="*/ 0 w 4033299"/>
              <a:gd name="connsiteY3" fmla="*/ 4848225 h 4911725"/>
              <a:gd name="connsiteX4" fmla="*/ 0 w 4033299"/>
              <a:gd name="connsiteY4" fmla="*/ 406400 h 4911725"/>
              <a:gd name="connsiteX0" fmla="*/ 0 w 4045999"/>
              <a:gd name="connsiteY0" fmla="*/ 406400 h 4911725"/>
              <a:gd name="connsiteX1" fmla="*/ 4033299 w 4045999"/>
              <a:gd name="connsiteY1" fmla="*/ 0 h 4911725"/>
              <a:gd name="connsiteX2" fmla="*/ 4045999 w 4045999"/>
              <a:gd name="connsiteY2" fmla="*/ 4911725 h 4911725"/>
              <a:gd name="connsiteX3" fmla="*/ 0 w 4045999"/>
              <a:gd name="connsiteY3" fmla="*/ 4848225 h 4911725"/>
              <a:gd name="connsiteX4" fmla="*/ 0 w 4045999"/>
              <a:gd name="connsiteY4" fmla="*/ 406400 h 4911725"/>
              <a:gd name="connsiteX0" fmla="*/ 0 w 4045999"/>
              <a:gd name="connsiteY0" fmla="*/ 406400 h 4848225"/>
              <a:gd name="connsiteX1" fmla="*/ 4033299 w 4045999"/>
              <a:gd name="connsiteY1" fmla="*/ 0 h 4848225"/>
              <a:gd name="connsiteX2" fmla="*/ 4045999 w 4045999"/>
              <a:gd name="connsiteY2" fmla="*/ 4848225 h 4848225"/>
              <a:gd name="connsiteX3" fmla="*/ 0 w 4045999"/>
              <a:gd name="connsiteY3" fmla="*/ 4848225 h 4848225"/>
              <a:gd name="connsiteX4" fmla="*/ 0 w 4045999"/>
              <a:gd name="connsiteY4" fmla="*/ 406400 h 4848225"/>
              <a:gd name="connsiteX0" fmla="*/ 0 w 4033515"/>
              <a:gd name="connsiteY0" fmla="*/ 406400 h 4848225"/>
              <a:gd name="connsiteX1" fmla="*/ 4033299 w 4033515"/>
              <a:gd name="connsiteY1" fmla="*/ 0 h 4848225"/>
              <a:gd name="connsiteX2" fmla="*/ 3982499 w 4033515"/>
              <a:gd name="connsiteY2" fmla="*/ 4848225 h 4848225"/>
              <a:gd name="connsiteX3" fmla="*/ 0 w 4033515"/>
              <a:gd name="connsiteY3" fmla="*/ 4848225 h 4848225"/>
              <a:gd name="connsiteX4" fmla="*/ 0 w 4033515"/>
              <a:gd name="connsiteY4" fmla="*/ 406400 h 4848225"/>
              <a:gd name="connsiteX0" fmla="*/ 0 w 4033515"/>
              <a:gd name="connsiteY0" fmla="*/ 406400 h 4848225"/>
              <a:gd name="connsiteX1" fmla="*/ 4033299 w 4033515"/>
              <a:gd name="connsiteY1" fmla="*/ 0 h 4848225"/>
              <a:gd name="connsiteX2" fmla="*/ 3982499 w 4033515"/>
              <a:gd name="connsiteY2" fmla="*/ 4848225 h 4848225"/>
              <a:gd name="connsiteX3" fmla="*/ 0 w 4033515"/>
              <a:gd name="connsiteY3" fmla="*/ 4848225 h 4848225"/>
              <a:gd name="connsiteX4" fmla="*/ 0 w 4033515"/>
              <a:gd name="connsiteY4" fmla="*/ 406400 h 4848225"/>
              <a:gd name="connsiteX0" fmla="*/ 0 w 4033571"/>
              <a:gd name="connsiteY0" fmla="*/ 406400 h 4886325"/>
              <a:gd name="connsiteX1" fmla="*/ 4033299 w 4033571"/>
              <a:gd name="connsiteY1" fmla="*/ 0 h 4886325"/>
              <a:gd name="connsiteX2" fmla="*/ 3995199 w 4033571"/>
              <a:gd name="connsiteY2" fmla="*/ 4886325 h 4886325"/>
              <a:gd name="connsiteX3" fmla="*/ 0 w 4033571"/>
              <a:gd name="connsiteY3" fmla="*/ 4848225 h 4886325"/>
              <a:gd name="connsiteX4" fmla="*/ 0 w 4033571"/>
              <a:gd name="connsiteY4" fmla="*/ 406400 h 4886325"/>
              <a:gd name="connsiteX0" fmla="*/ 0 w 4033478"/>
              <a:gd name="connsiteY0" fmla="*/ 406400 h 4924425"/>
              <a:gd name="connsiteX1" fmla="*/ 4033299 w 4033478"/>
              <a:gd name="connsiteY1" fmla="*/ 0 h 4924425"/>
              <a:gd name="connsiteX2" fmla="*/ 3969799 w 4033478"/>
              <a:gd name="connsiteY2" fmla="*/ 4924425 h 4924425"/>
              <a:gd name="connsiteX3" fmla="*/ 0 w 4033478"/>
              <a:gd name="connsiteY3" fmla="*/ 4848225 h 4924425"/>
              <a:gd name="connsiteX4" fmla="*/ 0 w 4033478"/>
              <a:gd name="connsiteY4" fmla="*/ 406400 h 4924425"/>
              <a:gd name="connsiteX0" fmla="*/ 0 w 4033666"/>
              <a:gd name="connsiteY0" fmla="*/ 4064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0 w 4033666"/>
              <a:gd name="connsiteY4" fmla="*/ 406400 h 4911725"/>
              <a:gd name="connsiteX0" fmla="*/ 393700 w 4033666"/>
              <a:gd name="connsiteY0" fmla="*/ 3302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393700 w 4033666"/>
              <a:gd name="connsiteY4" fmla="*/ 330200 h 4911725"/>
              <a:gd name="connsiteX0" fmla="*/ 863600 w 4033666"/>
              <a:gd name="connsiteY0" fmla="*/ 1651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863600 w 4033666"/>
              <a:gd name="connsiteY4" fmla="*/ 165100 h 4911725"/>
              <a:gd name="connsiteX0" fmla="*/ 914400 w 4033666"/>
              <a:gd name="connsiteY0" fmla="*/ 1143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914400 w 4033666"/>
              <a:gd name="connsiteY4" fmla="*/ 114300 h 4911725"/>
              <a:gd name="connsiteX0" fmla="*/ 914400 w 4033666"/>
              <a:gd name="connsiteY0" fmla="*/ 1143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914400 w 4033666"/>
              <a:gd name="connsiteY4" fmla="*/ 114300 h 4911725"/>
              <a:gd name="connsiteX0" fmla="*/ 876300 w 4033666"/>
              <a:gd name="connsiteY0" fmla="*/ 114300 h 4911725"/>
              <a:gd name="connsiteX1" fmla="*/ 4033299 w 4033666"/>
              <a:gd name="connsiteY1" fmla="*/ 0 h 4911725"/>
              <a:gd name="connsiteX2" fmla="*/ 4007899 w 4033666"/>
              <a:gd name="connsiteY2" fmla="*/ 4911725 h 4911725"/>
              <a:gd name="connsiteX3" fmla="*/ 0 w 4033666"/>
              <a:gd name="connsiteY3" fmla="*/ 4848225 h 4911725"/>
              <a:gd name="connsiteX4" fmla="*/ 876300 w 4033666"/>
              <a:gd name="connsiteY4" fmla="*/ 114300 h 4911725"/>
              <a:gd name="connsiteX0" fmla="*/ 457200 w 3614566"/>
              <a:gd name="connsiteY0" fmla="*/ 114300 h 4911725"/>
              <a:gd name="connsiteX1" fmla="*/ 3614199 w 3614566"/>
              <a:gd name="connsiteY1" fmla="*/ 0 h 4911725"/>
              <a:gd name="connsiteX2" fmla="*/ 3588799 w 3614566"/>
              <a:gd name="connsiteY2" fmla="*/ 4911725 h 4911725"/>
              <a:gd name="connsiteX3" fmla="*/ 0 w 3614566"/>
              <a:gd name="connsiteY3" fmla="*/ 4645025 h 4911725"/>
              <a:gd name="connsiteX4" fmla="*/ 457200 w 3614566"/>
              <a:gd name="connsiteY4" fmla="*/ 114300 h 4911725"/>
              <a:gd name="connsiteX0" fmla="*/ 571500 w 3728866"/>
              <a:gd name="connsiteY0" fmla="*/ 114300 h 4911725"/>
              <a:gd name="connsiteX1" fmla="*/ 3728499 w 3728866"/>
              <a:gd name="connsiteY1" fmla="*/ 0 h 4911725"/>
              <a:gd name="connsiteX2" fmla="*/ 3703099 w 3728866"/>
              <a:gd name="connsiteY2" fmla="*/ 4911725 h 4911725"/>
              <a:gd name="connsiteX3" fmla="*/ 0 w 3728866"/>
              <a:gd name="connsiteY3" fmla="*/ 4594225 h 4911725"/>
              <a:gd name="connsiteX4" fmla="*/ 571500 w 3728866"/>
              <a:gd name="connsiteY4" fmla="*/ 114300 h 4911725"/>
              <a:gd name="connsiteX0" fmla="*/ 571500 w 3728866"/>
              <a:gd name="connsiteY0" fmla="*/ 114300 h 4911725"/>
              <a:gd name="connsiteX1" fmla="*/ 3728499 w 3728866"/>
              <a:gd name="connsiteY1" fmla="*/ 0 h 4911725"/>
              <a:gd name="connsiteX2" fmla="*/ 3703099 w 3728866"/>
              <a:gd name="connsiteY2" fmla="*/ 4911725 h 4911725"/>
              <a:gd name="connsiteX3" fmla="*/ 0 w 3728866"/>
              <a:gd name="connsiteY3" fmla="*/ 4657725 h 4911725"/>
              <a:gd name="connsiteX4" fmla="*/ 571500 w 3728866"/>
              <a:gd name="connsiteY4" fmla="*/ 114300 h 4911725"/>
              <a:gd name="connsiteX0" fmla="*/ 571500 w 3729061"/>
              <a:gd name="connsiteY0" fmla="*/ 114300 h 4975225"/>
              <a:gd name="connsiteX1" fmla="*/ 3728499 w 3729061"/>
              <a:gd name="connsiteY1" fmla="*/ 0 h 4975225"/>
              <a:gd name="connsiteX2" fmla="*/ 3715799 w 3729061"/>
              <a:gd name="connsiteY2" fmla="*/ 4975225 h 4975225"/>
              <a:gd name="connsiteX3" fmla="*/ 0 w 3729061"/>
              <a:gd name="connsiteY3" fmla="*/ 4657725 h 4975225"/>
              <a:gd name="connsiteX4" fmla="*/ 571500 w 3729061"/>
              <a:gd name="connsiteY4" fmla="*/ 114300 h 4975225"/>
              <a:gd name="connsiteX0" fmla="*/ 571500 w 3729061"/>
              <a:gd name="connsiteY0" fmla="*/ 114300 h 4975225"/>
              <a:gd name="connsiteX1" fmla="*/ 3728499 w 3729061"/>
              <a:gd name="connsiteY1" fmla="*/ 0 h 4975225"/>
              <a:gd name="connsiteX2" fmla="*/ 3715799 w 3729061"/>
              <a:gd name="connsiteY2" fmla="*/ 4975225 h 4975225"/>
              <a:gd name="connsiteX3" fmla="*/ 0 w 3729061"/>
              <a:gd name="connsiteY3" fmla="*/ 4657725 h 4975225"/>
              <a:gd name="connsiteX4" fmla="*/ 571500 w 3729061"/>
              <a:gd name="connsiteY4" fmla="*/ 114300 h 497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9061" h="4975225">
                <a:moveTo>
                  <a:pt x="571500" y="114300"/>
                </a:moveTo>
                <a:lnTo>
                  <a:pt x="3728499" y="0"/>
                </a:lnTo>
                <a:cubicBezTo>
                  <a:pt x="3732732" y="1637242"/>
                  <a:pt x="3711566" y="3337983"/>
                  <a:pt x="3715799" y="4975225"/>
                </a:cubicBezTo>
                <a:lnTo>
                  <a:pt x="0" y="4657725"/>
                </a:lnTo>
                <a:lnTo>
                  <a:pt x="571500" y="1143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scene3d>
            <a:camera prst="isometricOffAxis2Top">
              <a:rot lat="19897200" lon="974241" rev="19623894"/>
            </a:camera>
            <a:lightRig rig="threePt" dir="t"/>
          </a:scene3d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35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565892" y="0"/>
            <a:ext cx="10589149" cy="6347143"/>
            <a:chOff x="-565892" y="0"/>
            <a:chExt cx="10589149" cy="6347143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5892" y="0"/>
              <a:ext cx="10589149" cy="634714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174173" y="435430"/>
              <a:ext cx="8084456" cy="4267200"/>
            </a:xfrm>
            <a:custGeom>
              <a:avLst/>
              <a:gdLst>
                <a:gd name="connsiteX0" fmla="*/ 0 w 4601028"/>
                <a:gd name="connsiteY0" fmla="*/ 0 h 4005943"/>
                <a:gd name="connsiteX1" fmla="*/ 4601028 w 4601028"/>
                <a:gd name="connsiteY1" fmla="*/ 0 h 4005943"/>
                <a:gd name="connsiteX2" fmla="*/ 4601028 w 4601028"/>
                <a:gd name="connsiteY2" fmla="*/ 4005943 h 4005943"/>
                <a:gd name="connsiteX3" fmla="*/ 0 w 4601028"/>
                <a:gd name="connsiteY3" fmla="*/ 4005943 h 4005943"/>
                <a:gd name="connsiteX4" fmla="*/ 0 w 4601028"/>
                <a:gd name="connsiteY4" fmla="*/ 0 h 4005943"/>
                <a:gd name="connsiteX0" fmla="*/ 1451429 w 4601028"/>
                <a:gd name="connsiteY0" fmla="*/ 101600 h 4005943"/>
                <a:gd name="connsiteX1" fmla="*/ 4601028 w 4601028"/>
                <a:gd name="connsiteY1" fmla="*/ 0 h 4005943"/>
                <a:gd name="connsiteX2" fmla="*/ 4601028 w 4601028"/>
                <a:gd name="connsiteY2" fmla="*/ 4005943 h 4005943"/>
                <a:gd name="connsiteX3" fmla="*/ 0 w 4601028"/>
                <a:gd name="connsiteY3" fmla="*/ 4005943 h 4005943"/>
                <a:gd name="connsiteX4" fmla="*/ 1451429 w 4601028"/>
                <a:gd name="connsiteY4" fmla="*/ 101600 h 4005943"/>
                <a:gd name="connsiteX0" fmla="*/ 4513943 w 7663542"/>
                <a:gd name="connsiteY0" fmla="*/ 101600 h 4005943"/>
                <a:gd name="connsiteX1" fmla="*/ 7663542 w 7663542"/>
                <a:gd name="connsiteY1" fmla="*/ 0 h 4005943"/>
                <a:gd name="connsiteX2" fmla="*/ 7663542 w 7663542"/>
                <a:gd name="connsiteY2" fmla="*/ 4005943 h 4005943"/>
                <a:gd name="connsiteX3" fmla="*/ 0 w 7663542"/>
                <a:gd name="connsiteY3" fmla="*/ 3018972 h 4005943"/>
                <a:gd name="connsiteX4" fmla="*/ 4513943 w 7663542"/>
                <a:gd name="connsiteY4" fmla="*/ 101600 h 4005943"/>
                <a:gd name="connsiteX0" fmla="*/ 4455886 w 7663542"/>
                <a:gd name="connsiteY0" fmla="*/ 0 h 4136571"/>
                <a:gd name="connsiteX1" fmla="*/ 7663542 w 7663542"/>
                <a:gd name="connsiteY1" fmla="*/ 130628 h 4136571"/>
                <a:gd name="connsiteX2" fmla="*/ 7663542 w 7663542"/>
                <a:gd name="connsiteY2" fmla="*/ 4136571 h 4136571"/>
                <a:gd name="connsiteX3" fmla="*/ 0 w 7663542"/>
                <a:gd name="connsiteY3" fmla="*/ 3149600 h 4136571"/>
                <a:gd name="connsiteX4" fmla="*/ 4455886 w 7663542"/>
                <a:gd name="connsiteY4" fmla="*/ 0 h 4136571"/>
                <a:gd name="connsiteX0" fmla="*/ 4455886 w 7663542"/>
                <a:gd name="connsiteY0" fmla="*/ 0 h 4136571"/>
                <a:gd name="connsiteX1" fmla="*/ 7663542 w 7663542"/>
                <a:gd name="connsiteY1" fmla="*/ 740228 h 4136571"/>
                <a:gd name="connsiteX2" fmla="*/ 7663542 w 7663542"/>
                <a:gd name="connsiteY2" fmla="*/ 4136571 h 4136571"/>
                <a:gd name="connsiteX3" fmla="*/ 0 w 7663542"/>
                <a:gd name="connsiteY3" fmla="*/ 3149600 h 4136571"/>
                <a:gd name="connsiteX4" fmla="*/ 4455886 w 7663542"/>
                <a:gd name="connsiteY4" fmla="*/ 0 h 4136571"/>
                <a:gd name="connsiteX0" fmla="*/ 4455886 w 7982857"/>
                <a:gd name="connsiteY0" fmla="*/ 0 h 4136571"/>
                <a:gd name="connsiteX1" fmla="*/ 7982857 w 7982857"/>
                <a:gd name="connsiteY1" fmla="*/ 783771 h 4136571"/>
                <a:gd name="connsiteX2" fmla="*/ 7663542 w 7982857"/>
                <a:gd name="connsiteY2" fmla="*/ 4136571 h 4136571"/>
                <a:gd name="connsiteX3" fmla="*/ 0 w 7982857"/>
                <a:gd name="connsiteY3" fmla="*/ 3149600 h 4136571"/>
                <a:gd name="connsiteX4" fmla="*/ 4455886 w 7982857"/>
                <a:gd name="connsiteY4" fmla="*/ 0 h 4136571"/>
                <a:gd name="connsiteX0" fmla="*/ 4455886 w 7982857"/>
                <a:gd name="connsiteY0" fmla="*/ 0 h 4267200"/>
                <a:gd name="connsiteX1" fmla="*/ 7982857 w 7982857"/>
                <a:gd name="connsiteY1" fmla="*/ 783771 h 4267200"/>
                <a:gd name="connsiteX2" fmla="*/ 3991427 w 7982857"/>
                <a:gd name="connsiteY2" fmla="*/ 4267200 h 4267200"/>
                <a:gd name="connsiteX3" fmla="*/ 0 w 7982857"/>
                <a:gd name="connsiteY3" fmla="*/ 3149600 h 4267200"/>
                <a:gd name="connsiteX4" fmla="*/ 4455886 w 7982857"/>
                <a:gd name="connsiteY4" fmla="*/ 0 h 4267200"/>
                <a:gd name="connsiteX0" fmla="*/ 4455886 w 8040914"/>
                <a:gd name="connsiteY0" fmla="*/ 0 h 4267200"/>
                <a:gd name="connsiteX1" fmla="*/ 8040914 w 8040914"/>
                <a:gd name="connsiteY1" fmla="*/ 798285 h 4267200"/>
                <a:gd name="connsiteX2" fmla="*/ 3991427 w 8040914"/>
                <a:gd name="connsiteY2" fmla="*/ 4267200 h 4267200"/>
                <a:gd name="connsiteX3" fmla="*/ 0 w 8040914"/>
                <a:gd name="connsiteY3" fmla="*/ 3149600 h 4267200"/>
                <a:gd name="connsiteX4" fmla="*/ 4455886 w 8040914"/>
                <a:gd name="connsiteY4" fmla="*/ 0 h 4267200"/>
                <a:gd name="connsiteX0" fmla="*/ 4455886 w 8084456"/>
                <a:gd name="connsiteY0" fmla="*/ 0 h 4267200"/>
                <a:gd name="connsiteX1" fmla="*/ 8084456 w 8084456"/>
                <a:gd name="connsiteY1" fmla="*/ 783771 h 4267200"/>
                <a:gd name="connsiteX2" fmla="*/ 3991427 w 8084456"/>
                <a:gd name="connsiteY2" fmla="*/ 4267200 h 4267200"/>
                <a:gd name="connsiteX3" fmla="*/ 0 w 8084456"/>
                <a:gd name="connsiteY3" fmla="*/ 3149600 h 4267200"/>
                <a:gd name="connsiteX4" fmla="*/ 4455886 w 8084456"/>
                <a:gd name="connsiteY4" fmla="*/ 0 h 4267200"/>
                <a:gd name="connsiteX0" fmla="*/ 4455886 w 8084456"/>
                <a:gd name="connsiteY0" fmla="*/ 0 h 4267200"/>
                <a:gd name="connsiteX1" fmla="*/ 8084456 w 8084456"/>
                <a:gd name="connsiteY1" fmla="*/ 783771 h 4267200"/>
                <a:gd name="connsiteX2" fmla="*/ 3991427 w 8084456"/>
                <a:gd name="connsiteY2" fmla="*/ 4267200 h 4267200"/>
                <a:gd name="connsiteX3" fmla="*/ 0 w 8084456"/>
                <a:gd name="connsiteY3" fmla="*/ 3149600 h 4267200"/>
                <a:gd name="connsiteX4" fmla="*/ 4455886 w 8084456"/>
                <a:gd name="connsiteY4" fmla="*/ 0 h 4267200"/>
                <a:gd name="connsiteX0" fmla="*/ 4455886 w 8011885"/>
                <a:gd name="connsiteY0" fmla="*/ 0 h 4267200"/>
                <a:gd name="connsiteX1" fmla="*/ 8011885 w 8011885"/>
                <a:gd name="connsiteY1" fmla="*/ 725714 h 4267200"/>
                <a:gd name="connsiteX2" fmla="*/ 3991427 w 8011885"/>
                <a:gd name="connsiteY2" fmla="*/ 4267200 h 4267200"/>
                <a:gd name="connsiteX3" fmla="*/ 0 w 8011885"/>
                <a:gd name="connsiteY3" fmla="*/ 3149600 h 4267200"/>
                <a:gd name="connsiteX4" fmla="*/ 4455886 w 8011885"/>
                <a:gd name="connsiteY4" fmla="*/ 0 h 4267200"/>
                <a:gd name="connsiteX0" fmla="*/ 4455886 w 8084456"/>
                <a:gd name="connsiteY0" fmla="*/ 0 h 4267200"/>
                <a:gd name="connsiteX1" fmla="*/ 8084456 w 8084456"/>
                <a:gd name="connsiteY1" fmla="*/ 754743 h 4267200"/>
                <a:gd name="connsiteX2" fmla="*/ 3991427 w 8084456"/>
                <a:gd name="connsiteY2" fmla="*/ 4267200 h 4267200"/>
                <a:gd name="connsiteX3" fmla="*/ 0 w 8084456"/>
                <a:gd name="connsiteY3" fmla="*/ 3149600 h 4267200"/>
                <a:gd name="connsiteX4" fmla="*/ 4455886 w 8084456"/>
                <a:gd name="connsiteY4" fmla="*/ 0 h 426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84456" h="4267200">
                  <a:moveTo>
                    <a:pt x="4455886" y="0"/>
                  </a:moveTo>
                  <a:lnTo>
                    <a:pt x="8084456" y="754743"/>
                  </a:lnTo>
                  <a:lnTo>
                    <a:pt x="3991427" y="4267200"/>
                  </a:lnTo>
                  <a:lnTo>
                    <a:pt x="0" y="3149600"/>
                  </a:lnTo>
                  <a:lnTo>
                    <a:pt x="4455886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795352" y="-1175658"/>
            <a:ext cx="4921251" cy="7068230"/>
          </a:xfrm>
          <a:custGeom>
            <a:avLst/>
            <a:gdLst>
              <a:gd name="connsiteX0" fmla="*/ 0 w 4413250"/>
              <a:gd name="connsiteY0" fmla="*/ 0 h 5297488"/>
              <a:gd name="connsiteX1" fmla="*/ 4413250 w 4413250"/>
              <a:gd name="connsiteY1" fmla="*/ 0 h 5297488"/>
              <a:gd name="connsiteX2" fmla="*/ 4413250 w 4413250"/>
              <a:gd name="connsiteY2" fmla="*/ 5297488 h 5297488"/>
              <a:gd name="connsiteX3" fmla="*/ 0 w 4413250"/>
              <a:gd name="connsiteY3" fmla="*/ 5297488 h 5297488"/>
              <a:gd name="connsiteX4" fmla="*/ 0 w 4413250"/>
              <a:gd name="connsiteY4" fmla="*/ 0 h 5297488"/>
              <a:gd name="connsiteX0" fmla="*/ 1074057 w 5487307"/>
              <a:gd name="connsiteY0" fmla="*/ 0 h 5457146"/>
              <a:gd name="connsiteX1" fmla="*/ 5487307 w 5487307"/>
              <a:gd name="connsiteY1" fmla="*/ 0 h 5457146"/>
              <a:gd name="connsiteX2" fmla="*/ 5487307 w 5487307"/>
              <a:gd name="connsiteY2" fmla="*/ 5297488 h 5457146"/>
              <a:gd name="connsiteX3" fmla="*/ 0 w 5487307"/>
              <a:gd name="connsiteY3" fmla="*/ 5457146 h 5457146"/>
              <a:gd name="connsiteX4" fmla="*/ 1074057 w 5487307"/>
              <a:gd name="connsiteY4" fmla="*/ 0 h 5457146"/>
              <a:gd name="connsiteX0" fmla="*/ 1494972 w 5908222"/>
              <a:gd name="connsiteY0" fmla="*/ 0 h 5544232"/>
              <a:gd name="connsiteX1" fmla="*/ 5908222 w 5908222"/>
              <a:gd name="connsiteY1" fmla="*/ 0 h 5544232"/>
              <a:gd name="connsiteX2" fmla="*/ 5908222 w 5908222"/>
              <a:gd name="connsiteY2" fmla="*/ 5297488 h 5544232"/>
              <a:gd name="connsiteX3" fmla="*/ 0 w 5908222"/>
              <a:gd name="connsiteY3" fmla="*/ 5544232 h 5544232"/>
              <a:gd name="connsiteX4" fmla="*/ 1494972 w 5908222"/>
              <a:gd name="connsiteY4" fmla="*/ 0 h 5544232"/>
              <a:gd name="connsiteX0" fmla="*/ 1393372 w 5806622"/>
              <a:gd name="connsiteY0" fmla="*/ 0 h 5689375"/>
              <a:gd name="connsiteX1" fmla="*/ 5806622 w 5806622"/>
              <a:gd name="connsiteY1" fmla="*/ 0 h 5689375"/>
              <a:gd name="connsiteX2" fmla="*/ 5806622 w 5806622"/>
              <a:gd name="connsiteY2" fmla="*/ 5297488 h 5689375"/>
              <a:gd name="connsiteX3" fmla="*/ 0 w 5806622"/>
              <a:gd name="connsiteY3" fmla="*/ 5689375 h 5689375"/>
              <a:gd name="connsiteX4" fmla="*/ 1393372 w 5806622"/>
              <a:gd name="connsiteY4" fmla="*/ 0 h 5689375"/>
              <a:gd name="connsiteX0" fmla="*/ 1103086 w 5516336"/>
              <a:gd name="connsiteY0" fmla="*/ 0 h 5631317"/>
              <a:gd name="connsiteX1" fmla="*/ 5516336 w 5516336"/>
              <a:gd name="connsiteY1" fmla="*/ 0 h 5631317"/>
              <a:gd name="connsiteX2" fmla="*/ 5516336 w 5516336"/>
              <a:gd name="connsiteY2" fmla="*/ 5297488 h 5631317"/>
              <a:gd name="connsiteX3" fmla="*/ 0 w 5516336"/>
              <a:gd name="connsiteY3" fmla="*/ 5631317 h 5631317"/>
              <a:gd name="connsiteX4" fmla="*/ 1103086 w 5516336"/>
              <a:gd name="connsiteY4" fmla="*/ 0 h 5631317"/>
              <a:gd name="connsiteX0" fmla="*/ 1204686 w 5617936"/>
              <a:gd name="connsiteY0" fmla="*/ 0 h 5718403"/>
              <a:gd name="connsiteX1" fmla="*/ 5617936 w 5617936"/>
              <a:gd name="connsiteY1" fmla="*/ 0 h 5718403"/>
              <a:gd name="connsiteX2" fmla="*/ 5617936 w 5617936"/>
              <a:gd name="connsiteY2" fmla="*/ 5297488 h 5718403"/>
              <a:gd name="connsiteX3" fmla="*/ 0 w 5617936"/>
              <a:gd name="connsiteY3" fmla="*/ 5718403 h 5718403"/>
              <a:gd name="connsiteX4" fmla="*/ 1204686 w 5617936"/>
              <a:gd name="connsiteY4" fmla="*/ 0 h 5718403"/>
              <a:gd name="connsiteX0" fmla="*/ 1219201 w 5617936"/>
              <a:gd name="connsiteY0" fmla="*/ 0 h 5994174"/>
              <a:gd name="connsiteX1" fmla="*/ 5617936 w 5617936"/>
              <a:gd name="connsiteY1" fmla="*/ 275771 h 5994174"/>
              <a:gd name="connsiteX2" fmla="*/ 5617936 w 5617936"/>
              <a:gd name="connsiteY2" fmla="*/ 5573259 h 5994174"/>
              <a:gd name="connsiteX3" fmla="*/ 0 w 5617936"/>
              <a:gd name="connsiteY3" fmla="*/ 5994174 h 5994174"/>
              <a:gd name="connsiteX4" fmla="*/ 1219201 w 5617936"/>
              <a:gd name="connsiteY4" fmla="*/ 0 h 5994174"/>
              <a:gd name="connsiteX0" fmla="*/ 1146629 w 5545364"/>
              <a:gd name="connsiteY0" fmla="*/ 0 h 5950632"/>
              <a:gd name="connsiteX1" fmla="*/ 5545364 w 5545364"/>
              <a:gd name="connsiteY1" fmla="*/ 275771 h 5950632"/>
              <a:gd name="connsiteX2" fmla="*/ 5545364 w 5545364"/>
              <a:gd name="connsiteY2" fmla="*/ 5573259 h 5950632"/>
              <a:gd name="connsiteX3" fmla="*/ 0 w 5545364"/>
              <a:gd name="connsiteY3" fmla="*/ 5950632 h 5950632"/>
              <a:gd name="connsiteX4" fmla="*/ 1146629 w 5545364"/>
              <a:gd name="connsiteY4" fmla="*/ 0 h 5950632"/>
              <a:gd name="connsiteX0" fmla="*/ 1132115 w 5530850"/>
              <a:gd name="connsiteY0" fmla="*/ 0 h 6052232"/>
              <a:gd name="connsiteX1" fmla="*/ 5530850 w 5530850"/>
              <a:gd name="connsiteY1" fmla="*/ 275771 h 6052232"/>
              <a:gd name="connsiteX2" fmla="*/ 5530850 w 5530850"/>
              <a:gd name="connsiteY2" fmla="*/ 5573259 h 6052232"/>
              <a:gd name="connsiteX3" fmla="*/ 0 w 5530850"/>
              <a:gd name="connsiteY3" fmla="*/ 6052232 h 6052232"/>
              <a:gd name="connsiteX4" fmla="*/ 1132115 w 5530850"/>
              <a:gd name="connsiteY4" fmla="*/ 0 h 6052232"/>
              <a:gd name="connsiteX0" fmla="*/ 1045029 w 5443764"/>
              <a:gd name="connsiteY0" fmla="*/ 0 h 6081260"/>
              <a:gd name="connsiteX1" fmla="*/ 5443764 w 5443764"/>
              <a:gd name="connsiteY1" fmla="*/ 275771 h 6081260"/>
              <a:gd name="connsiteX2" fmla="*/ 5443764 w 5443764"/>
              <a:gd name="connsiteY2" fmla="*/ 5573259 h 6081260"/>
              <a:gd name="connsiteX3" fmla="*/ 0 w 5443764"/>
              <a:gd name="connsiteY3" fmla="*/ 6081260 h 6081260"/>
              <a:gd name="connsiteX4" fmla="*/ 1045029 w 5443764"/>
              <a:gd name="connsiteY4" fmla="*/ 0 h 6081260"/>
              <a:gd name="connsiteX0" fmla="*/ 1030515 w 5429250"/>
              <a:gd name="connsiteY0" fmla="*/ 0 h 6037717"/>
              <a:gd name="connsiteX1" fmla="*/ 5429250 w 5429250"/>
              <a:gd name="connsiteY1" fmla="*/ 275771 h 6037717"/>
              <a:gd name="connsiteX2" fmla="*/ 5429250 w 5429250"/>
              <a:gd name="connsiteY2" fmla="*/ 5573259 h 6037717"/>
              <a:gd name="connsiteX3" fmla="*/ 0 w 5429250"/>
              <a:gd name="connsiteY3" fmla="*/ 6037717 h 6037717"/>
              <a:gd name="connsiteX4" fmla="*/ 1030515 w 5429250"/>
              <a:gd name="connsiteY4" fmla="*/ 0 h 6037717"/>
              <a:gd name="connsiteX0" fmla="*/ 1074058 w 5472793"/>
              <a:gd name="connsiteY0" fmla="*/ 0 h 5994174"/>
              <a:gd name="connsiteX1" fmla="*/ 5472793 w 5472793"/>
              <a:gd name="connsiteY1" fmla="*/ 275771 h 5994174"/>
              <a:gd name="connsiteX2" fmla="*/ 5472793 w 5472793"/>
              <a:gd name="connsiteY2" fmla="*/ 5573259 h 5994174"/>
              <a:gd name="connsiteX3" fmla="*/ 0 w 5472793"/>
              <a:gd name="connsiteY3" fmla="*/ 5994174 h 5994174"/>
              <a:gd name="connsiteX4" fmla="*/ 1074058 w 5472793"/>
              <a:gd name="connsiteY4" fmla="*/ 0 h 5994174"/>
              <a:gd name="connsiteX0" fmla="*/ 1117601 w 5516336"/>
              <a:gd name="connsiteY0" fmla="*/ 0 h 5994174"/>
              <a:gd name="connsiteX1" fmla="*/ 5516336 w 5516336"/>
              <a:gd name="connsiteY1" fmla="*/ 275771 h 5994174"/>
              <a:gd name="connsiteX2" fmla="*/ 5516336 w 5516336"/>
              <a:gd name="connsiteY2" fmla="*/ 5573259 h 5994174"/>
              <a:gd name="connsiteX3" fmla="*/ 0 w 5516336"/>
              <a:gd name="connsiteY3" fmla="*/ 5994174 h 5994174"/>
              <a:gd name="connsiteX4" fmla="*/ 1117601 w 5516336"/>
              <a:gd name="connsiteY4" fmla="*/ 0 h 5994174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5501821 w 5501821"/>
              <a:gd name="connsiteY2" fmla="*/ 55732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5501821 w 5501821"/>
              <a:gd name="connsiteY2" fmla="*/ 55732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5066393 w 5501821"/>
              <a:gd name="connsiteY2" fmla="*/ 5282973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16450 w 5501821"/>
              <a:gd name="connsiteY2" fmla="*/ 5282973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587421 w 5501821"/>
              <a:gd name="connsiteY2" fmla="*/ 5326516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01936 w 5501821"/>
              <a:gd name="connsiteY2" fmla="*/ 53700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01936 w 5501821"/>
              <a:gd name="connsiteY2" fmla="*/ 53700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01936 w 5501821"/>
              <a:gd name="connsiteY2" fmla="*/ 5370059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501821"/>
              <a:gd name="connsiteY0" fmla="*/ 0 h 6037717"/>
              <a:gd name="connsiteX1" fmla="*/ 5501821 w 5501821"/>
              <a:gd name="connsiteY1" fmla="*/ 275771 h 6037717"/>
              <a:gd name="connsiteX2" fmla="*/ 4645479 w 5501821"/>
              <a:gd name="connsiteY2" fmla="*/ 5384573 h 6037717"/>
              <a:gd name="connsiteX3" fmla="*/ 0 w 5501821"/>
              <a:gd name="connsiteY3" fmla="*/ 6037717 h 6037717"/>
              <a:gd name="connsiteX4" fmla="*/ 1103086 w 5501821"/>
              <a:gd name="connsiteY4" fmla="*/ 0 h 6037717"/>
              <a:gd name="connsiteX0" fmla="*/ 1103086 w 5298621"/>
              <a:gd name="connsiteY0" fmla="*/ 188687 h 6226404"/>
              <a:gd name="connsiteX1" fmla="*/ 5298621 w 5298621"/>
              <a:gd name="connsiteY1" fmla="*/ 0 h 6226404"/>
              <a:gd name="connsiteX2" fmla="*/ 4645479 w 5298621"/>
              <a:gd name="connsiteY2" fmla="*/ 5573260 h 6226404"/>
              <a:gd name="connsiteX3" fmla="*/ 0 w 5298621"/>
              <a:gd name="connsiteY3" fmla="*/ 6226404 h 6226404"/>
              <a:gd name="connsiteX4" fmla="*/ 1103086 w 5298621"/>
              <a:gd name="connsiteY4" fmla="*/ 188687 h 6226404"/>
              <a:gd name="connsiteX0" fmla="*/ 1103086 w 5008336"/>
              <a:gd name="connsiteY0" fmla="*/ 638629 h 6676346"/>
              <a:gd name="connsiteX1" fmla="*/ 5008336 w 5008336"/>
              <a:gd name="connsiteY1" fmla="*/ 0 h 6676346"/>
              <a:gd name="connsiteX2" fmla="*/ 4645479 w 5008336"/>
              <a:gd name="connsiteY2" fmla="*/ 6023202 h 6676346"/>
              <a:gd name="connsiteX3" fmla="*/ 0 w 5008336"/>
              <a:gd name="connsiteY3" fmla="*/ 6676346 h 6676346"/>
              <a:gd name="connsiteX4" fmla="*/ 1103086 w 5008336"/>
              <a:gd name="connsiteY4" fmla="*/ 638629 h 6676346"/>
              <a:gd name="connsiteX0" fmla="*/ 1103086 w 5371193"/>
              <a:gd name="connsiteY0" fmla="*/ 1030514 h 7068231"/>
              <a:gd name="connsiteX1" fmla="*/ 5371193 w 5371193"/>
              <a:gd name="connsiteY1" fmla="*/ 0 h 7068231"/>
              <a:gd name="connsiteX2" fmla="*/ 4645479 w 5371193"/>
              <a:gd name="connsiteY2" fmla="*/ 6415087 h 7068231"/>
              <a:gd name="connsiteX3" fmla="*/ 0 w 5371193"/>
              <a:gd name="connsiteY3" fmla="*/ 7068231 h 7068231"/>
              <a:gd name="connsiteX4" fmla="*/ 1103086 w 5371193"/>
              <a:gd name="connsiteY4" fmla="*/ 1030514 h 7068231"/>
              <a:gd name="connsiteX0" fmla="*/ 1103086 w 5356679"/>
              <a:gd name="connsiteY0" fmla="*/ 972456 h 7010173"/>
              <a:gd name="connsiteX1" fmla="*/ 5356679 w 5356679"/>
              <a:gd name="connsiteY1" fmla="*/ 0 h 7010173"/>
              <a:gd name="connsiteX2" fmla="*/ 4645479 w 5356679"/>
              <a:gd name="connsiteY2" fmla="*/ 6357029 h 7010173"/>
              <a:gd name="connsiteX3" fmla="*/ 0 w 5356679"/>
              <a:gd name="connsiteY3" fmla="*/ 7010173 h 7010173"/>
              <a:gd name="connsiteX4" fmla="*/ 1103086 w 5356679"/>
              <a:gd name="connsiteY4" fmla="*/ 972456 h 7010173"/>
              <a:gd name="connsiteX0" fmla="*/ 1103086 w 5240565"/>
              <a:gd name="connsiteY0" fmla="*/ 885370 h 6923087"/>
              <a:gd name="connsiteX1" fmla="*/ 5240565 w 5240565"/>
              <a:gd name="connsiteY1" fmla="*/ 0 h 6923087"/>
              <a:gd name="connsiteX2" fmla="*/ 4645479 w 5240565"/>
              <a:gd name="connsiteY2" fmla="*/ 6269943 h 6923087"/>
              <a:gd name="connsiteX3" fmla="*/ 0 w 5240565"/>
              <a:gd name="connsiteY3" fmla="*/ 6923087 h 6923087"/>
              <a:gd name="connsiteX4" fmla="*/ 1103086 w 5240565"/>
              <a:gd name="connsiteY4" fmla="*/ 885370 h 6923087"/>
              <a:gd name="connsiteX0" fmla="*/ 1103086 w 5342165"/>
              <a:gd name="connsiteY0" fmla="*/ 870856 h 6908573"/>
              <a:gd name="connsiteX1" fmla="*/ 5342165 w 5342165"/>
              <a:gd name="connsiteY1" fmla="*/ 0 h 6908573"/>
              <a:gd name="connsiteX2" fmla="*/ 4645479 w 5342165"/>
              <a:gd name="connsiteY2" fmla="*/ 6255429 h 6908573"/>
              <a:gd name="connsiteX3" fmla="*/ 0 w 5342165"/>
              <a:gd name="connsiteY3" fmla="*/ 6908573 h 6908573"/>
              <a:gd name="connsiteX4" fmla="*/ 1103086 w 5342165"/>
              <a:gd name="connsiteY4" fmla="*/ 870856 h 6908573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4645479 w 5327650"/>
              <a:gd name="connsiteY2" fmla="*/ 6298972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4805136 w 5327650"/>
              <a:gd name="connsiteY2" fmla="*/ 6429600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5037365 w 5327650"/>
              <a:gd name="connsiteY2" fmla="*/ 6313486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1103086 w 5327650"/>
              <a:gd name="connsiteY0" fmla="*/ 914399 h 6952116"/>
              <a:gd name="connsiteX1" fmla="*/ 5327650 w 5327650"/>
              <a:gd name="connsiteY1" fmla="*/ 0 h 6952116"/>
              <a:gd name="connsiteX2" fmla="*/ 5051879 w 5327650"/>
              <a:gd name="connsiteY2" fmla="*/ 6313486 h 6952116"/>
              <a:gd name="connsiteX3" fmla="*/ 0 w 5327650"/>
              <a:gd name="connsiteY3" fmla="*/ 6952116 h 6952116"/>
              <a:gd name="connsiteX4" fmla="*/ 1103086 w 5327650"/>
              <a:gd name="connsiteY4" fmla="*/ 914399 h 6952116"/>
              <a:gd name="connsiteX0" fmla="*/ 957943 w 5182507"/>
              <a:gd name="connsiteY0" fmla="*/ 914399 h 7068230"/>
              <a:gd name="connsiteX1" fmla="*/ 5182507 w 5182507"/>
              <a:gd name="connsiteY1" fmla="*/ 0 h 7068230"/>
              <a:gd name="connsiteX2" fmla="*/ 4906736 w 5182507"/>
              <a:gd name="connsiteY2" fmla="*/ 6313486 h 7068230"/>
              <a:gd name="connsiteX3" fmla="*/ 0 w 5182507"/>
              <a:gd name="connsiteY3" fmla="*/ 7068230 h 7068230"/>
              <a:gd name="connsiteX4" fmla="*/ 957943 w 5182507"/>
              <a:gd name="connsiteY4" fmla="*/ 914399 h 7068230"/>
              <a:gd name="connsiteX0" fmla="*/ 696686 w 4921250"/>
              <a:gd name="connsiteY0" fmla="*/ 914399 h 7024687"/>
              <a:gd name="connsiteX1" fmla="*/ 4921250 w 4921250"/>
              <a:gd name="connsiteY1" fmla="*/ 0 h 7024687"/>
              <a:gd name="connsiteX2" fmla="*/ 4645479 w 4921250"/>
              <a:gd name="connsiteY2" fmla="*/ 6313486 h 7024687"/>
              <a:gd name="connsiteX3" fmla="*/ 0 w 4921250"/>
              <a:gd name="connsiteY3" fmla="*/ 7024687 h 7024687"/>
              <a:gd name="connsiteX4" fmla="*/ 696686 w 4921250"/>
              <a:gd name="connsiteY4" fmla="*/ 914399 h 7024687"/>
              <a:gd name="connsiteX0" fmla="*/ 711201 w 4935765"/>
              <a:gd name="connsiteY0" fmla="*/ 914399 h 7082745"/>
              <a:gd name="connsiteX1" fmla="*/ 4935765 w 4935765"/>
              <a:gd name="connsiteY1" fmla="*/ 0 h 7082745"/>
              <a:gd name="connsiteX2" fmla="*/ 4659994 w 4935765"/>
              <a:gd name="connsiteY2" fmla="*/ 6313486 h 7082745"/>
              <a:gd name="connsiteX3" fmla="*/ 0 w 4935765"/>
              <a:gd name="connsiteY3" fmla="*/ 7082745 h 7082745"/>
              <a:gd name="connsiteX4" fmla="*/ 711201 w 4935765"/>
              <a:gd name="connsiteY4" fmla="*/ 914399 h 7082745"/>
              <a:gd name="connsiteX0" fmla="*/ 711201 w 4935765"/>
              <a:gd name="connsiteY0" fmla="*/ 914399 h 7082745"/>
              <a:gd name="connsiteX1" fmla="*/ 4935765 w 4935765"/>
              <a:gd name="connsiteY1" fmla="*/ 0 h 7082745"/>
              <a:gd name="connsiteX2" fmla="*/ 4587423 w 4935765"/>
              <a:gd name="connsiteY2" fmla="*/ 6386057 h 7082745"/>
              <a:gd name="connsiteX3" fmla="*/ 0 w 4935765"/>
              <a:gd name="connsiteY3" fmla="*/ 7082745 h 7082745"/>
              <a:gd name="connsiteX4" fmla="*/ 711201 w 4935765"/>
              <a:gd name="connsiteY4" fmla="*/ 914399 h 7082745"/>
              <a:gd name="connsiteX0" fmla="*/ 711201 w 4935765"/>
              <a:gd name="connsiteY0" fmla="*/ 914399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711201 w 4935765"/>
              <a:gd name="connsiteY4" fmla="*/ 914399 h 7082745"/>
              <a:gd name="connsiteX0" fmla="*/ 798287 w 4935765"/>
              <a:gd name="connsiteY0" fmla="*/ 943428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798287 w 4935765"/>
              <a:gd name="connsiteY4" fmla="*/ 943428 h 7082745"/>
              <a:gd name="connsiteX0" fmla="*/ 856344 w 4935765"/>
              <a:gd name="connsiteY0" fmla="*/ 957942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856344 w 4935765"/>
              <a:gd name="connsiteY4" fmla="*/ 957942 h 7082745"/>
              <a:gd name="connsiteX0" fmla="*/ 914401 w 4935765"/>
              <a:gd name="connsiteY0" fmla="*/ 986971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914401 w 4935765"/>
              <a:gd name="connsiteY4" fmla="*/ 986971 h 7082745"/>
              <a:gd name="connsiteX0" fmla="*/ 957944 w 4935765"/>
              <a:gd name="connsiteY0" fmla="*/ 1001485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957944 w 4935765"/>
              <a:gd name="connsiteY4" fmla="*/ 1001485 h 7082745"/>
              <a:gd name="connsiteX0" fmla="*/ 899887 w 4935765"/>
              <a:gd name="connsiteY0" fmla="*/ 1001485 h 7082745"/>
              <a:gd name="connsiteX1" fmla="*/ 4935765 w 4935765"/>
              <a:gd name="connsiteY1" fmla="*/ 0 h 7082745"/>
              <a:gd name="connsiteX2" fmla="*/ 4630966 w 4935765"/>
              <a:gd name="connsiteY2" fmla="*/ 6386057 h 7082745"/>
              <a:gd name="connsiteX3" fmla="*/ 0 w 4935765"/>
              <a:gd name="connsiteY3" fmla="*/ 7082745 h 7082745"/>
              <a:gd name="connsiteX4" fmla="*/ 899887 w 4935765"/>
              <a:gd name="connsiteY4" fmla="*/ 1001485 h 7082745"/>
              <a:gd name="connsiteX0" fmla="*/ 827315 w 4863193"/>
              <a:gd name="connsiteY0" fmla="*/ 1001485 h 7024687"/>
              <a:gd name="connsiteX1" fmla="*/ 4863193 w 4863193"/>
              <a:gd name="connsiteY1" fmla="*/ 0 h 7024687"/>
              <a:gd name="connsiteX2" fmla="*/ 4558394 w 4863193"/>
              <a:gd name="connsiteY2" fmla="*/ 6386057 h 7024687"/>
              <a:gd name="connsiteX3" fmla="*/ 0 w 4863193"/>
              <a:gd name="connsiteY3" fmla="*/ 7024687 h 7024687"/>
              <a:gd name="connsiteX4" fmla="*/ 827315 w 4863193"/>
              <a:gd name="connsiteY4" fmla="*/ 1001485 h 7024687"/>
              <a:gd name="connsiteX0" fmla="*/ 827315 w 4863193"/>
              <a:gd name="connsiteY0" fmla="*/ 1001485 h 7068230"/>
              <a:gd name="connsiteX1" fmla="*/ 4863193 w 4863193"/>
              <a:gd name="connsiteY1" fmla="*/ 0 h 7068230"/>
              <a:gd name="connsiteX2" fmla="*/ 4558394 w 4863193"/>
              <a:gd name="connsiteY2" fmla="*/ 6386057 h 7068230"/>
              <a:gd name="connsiteX3" fmla="*/ 0 w 4863193"/>
              <a:gd name="connsiteY3" fmla="*/ 7068230 h 7068230"/>
              <a:gd name="connsiteX4" fmla="*/ 827315 w 4863193"/>
              <a:gd name="connsiteY4" fmla="*/ 1001485 h 7068230"/>
              <a:gd name="connsiteX0" fmla="*/ 885373 w 4921251"/>
              <a:gd name="connsiteY0" fmla="*/ 1001485 h 7068230"/>
              <a:gd name="connsiteX1" fmla="*/ 4921251 w 4921251"/>
              <a:gd name="connsiteY1" fmla="*/ 0 h 7068230"/>
              <a:gd name="connsiteX2" fmla="*/ 4616452 w 4921251"/>
              <a:gd name="connsiteY2" fmla="*/ 6386057 h 7068230"/>
              <a:gd name="connsiteX3" fmla="*/ 0 w 4921251"/>
              <a:gd name="connsiteY3" fmla="*/ 7068230 h 7068230"/>
              <a:gd name="connsiteX4" fmla="*/ 885373 w 4921251"/>
              <a:gd name="connsiteY4" fmla="*/ 1001485 h 706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1251" h="7068230">
                <a:moveTo>
                  <a:pt x="885373" y="1001485"/>
                </a:moveTo>
                <a:lnTo>
                  <a:pt x="4921251" y="0"/>
                </a:lnTo>
                <a:lnTo>
                  <a:pt x="4616452" y="6386057"/>
                </a:lnTo>
                <a:lnTo>
                  <a:pt x="0" y="7068230"/>
                </a:lnTo>
                <a:lnTo>
                  <a:pt x="885373" y="10014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scene3d>
            <a:camera prst="isometricBottomDown">
              <a:rot lat="1967866" lon="19192754" rev="1876394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260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72" y="-2401209"/>
            <a:ext cx="10322622" cy="7666267"/>
          </a:xfrm>
          <a:prstGeom prst="rect">
            <a:avLst/>
          </a:prstGeom>
          <a:effectLst>
            <a:outerShdw blurRad="939800" dist="63500" dir="5400000" sx="96000" sy="96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2677" y="-1348583"/>
            <a:ext cx="7402965" cy="5538676"/>
          </a:xfrm>
          <a:prstGeom prst="rect">
            <a:avLst/>
          </a:prstGeom>
          <a:solidFill>
            <a:schemeClr val="bg1">
              <a:lumMod val="75000"/>
            </a:schemeClr>
          </a:solidFill>
          <a:effectLst/>
        </p:spPr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878374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4659554" y="1885950"/>
            <a:ext cx="7189545" cy="3948130"/>
            <a:chOff x="4659554" y="1885950"/>
            <a:chExt cx="7189545" cy="3948130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9554" y="1885950"/>
              <a:ext cx="7189545" cy="394813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 userDrawn="1"/>
          </p:nvSpPr>
          <p:spPr>
            <a:xfrm>
              <a:off x="7543800" y="2152650"/>
              <a:ext cx="4051300" cy="2971800"/>
            </a:xfrm>
            <a:custGeom>
              <a:avLst/>
              <a:gdLst>
                <a:gd name="connsiteX0" fmla="*/ 0 w 3594100"/>
                <a:gd name="connsiteY0" fmla="*/ 0 h 2743200"/>
                <a:gd name="connsiteX1" fmla="*/ 3594100 w 3594100"/>
                <a:gd name="connsiteY1" fmla="*/ 0 h 2743200"/>
                <a:gd name="connsiteX2" fmla="*/ 3594100 w 3594100"/>
                <a:gd name="connsiteY2" fmla="*/ 2743200 h 2743200"/>
                <a:gd name="connsiteX3" fmla="*/ 0 w 3594100"/>
                <a:gd name="connsiteY3" fmla="*/ 2743200 h 2743200"/>
                <a:gd name="connsiteX4" fmla="*/ 0 w 3594100"/>
                <a:gd name="connsiteY4" fmla="*/ 0 h 2743200"/>
                <a:gd name="connsiteX0" fmla="*/ 1228725 w 3594100"/>
                <a:gd name="connsiteY0" fmla="*/ 1162050 h 2743200"/>
                <a:gd name="connsiteX1" fmla="*/ 3594100 w 3594100"/>
                <a:gd name="connsiteY1" fmla="*/ 0 h 2743200"/>
                <a:gd name="connsiteX2" fmla="*/ 3594100 w 3594100"/>
                <a:gd name="connsiteY2" fmla="*/ 2743200 h 2743200"/>
                <a:gd name="connsiteX3" fmla="*/ 0 w 3594100"/>
                <a:gd name="connsiteY3" fmla="*/ 2743200 h 2743200"/>
                <a:gd name="connsiteX4" fmla="*/ 1228725 w 3594100"/>
                <a:gd name="connsiteY4" fmla="*/ 1162050 h 2743200"/>
                <a:gd name="connsiteX0" fmla="*/ 142875 w 3594100"/>
                <a:gd name="connsiteY0" fmla="*/ 485775 h 2743200"/>
                <a:gd name="connsiteX1" fmla="*/ 3594100 w 3594100"/>
                <a:gd name="connsiteY1" fmla="*/ 0 h 2743200"/>
                <a:gd name="connsiteX2" fmla="*/ 3594100 w 3594100"/>
                <a:gd name="connsiteY2" fmla="*/ 2743200 h 2743200"/>
                <a:gd name="connsiteX3" fmla="*/ 0 w 3594100"/>
                <a:gd name="connsiteY3" fmla="*/ 2743200 h 2743200"/>
                <a:gd name="connsiteX4" fmla="*/ 142875 w 3594100"/>
                <a:gd name="connsiteY4" fmla="*/ 485775 h 2743200"/>
                <a:gd name="connsiteX0" fmla="*/ 600075 w 4051300"/>
                <a:gd name="connsiteY0" fmla="*/ 485775 h 2971800"/>
                <a:gd name="connsiteX1" fmla="*/ 4051300 w 4051300"/>
                <a:gd name="connsiteY1" fmla="*/ 0 h 2971800"/>
                <a:gd name="connsiteX2" fmla="*/ 4051300 w 4051300"/>
                <a:gd name="connsiteY2" fmla="*/ 2743200 h 2971800"/>
                <a:gd name="connsiteX3" fmla="*/ 0 w 4051300"/>
                <a:gd name="connsiteY3" fmla="*/ 2971800 h 2971800"/>
                <a:gd name="connsiteX4" fmla="*/ 600075 w 4051300"/>
                <a:gd name="connsiteY4" fmla="*/ 485775 h 2971800"/>
                <a:gd name="connsiteX0" fmla="*/ 600075 w 4051300"/>
                <a:gd name="connsiteY0" fmla="*/ 485775 h 2971800"/>
                <a:gd name="connsiteX1" fmla="*/ 4051300 w 4051300"/>
                <a:gd name="connsiteY1" fmla="*/ 0 h 2971800"/>
                <a:gd name="connsiteX2" fmla="*/ 3384550 w 4051300"/>
                <a:gd name="connsiteY2" fmla="*/ 2867025 h 2971800"/>
                <a:gd name="connsiteX3" fmla="*/ 0 w 4051300"/>
                <a:gd name="connsiteY3" fmla="*/ 2971800 h 2971800"/>
                <a:gd name="connsiteX4" fmla="*/ 600075 w 4051300"/>
                <a:gd name="connsiteY4" fmla="*/ 485775 h 2971800"/>
                <a:gd name="connsiteX0" fmla="*/ 600075 w 4051300"/>
                <a:gd name="connsiteY0" fmla="*/ 485775 h 2971800"/>
                <a:gd name="connsiteX1" fmla="*/ 4051300 w 4051300"/>
                <a:gd name="connsiteY1" fmla="*/ 0 h 2971800"/>
                <a:gd name="connsiteX2" fmla="*/ 3441700 w 4051300"/>
                <a:gd name="connsiteY2" fmla="*/ 2943225 h 2971800"/>
                <a:gd name="connsiteX3" fmla="*/ 0 w 4051300"/>
                <a:gd name="connsiteY3" fmla="*/ 2971800 h 2971800"/>
                <a:gd name="connsiteX4" fmla="*/ 600075 w 4051300"/>
                <a:gd name="connsiteY4" fmla="*/ 485775 h 297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51300" h="2971800">
                  <a:moveTo>
                    <a:pt x="600075" y="485775"/>
                  </a:moveTo>
                  <a:lnTo>
                    <a:pt x="4051300" y="0"/>
                  </a:lnTo>
                  <a:lnTo>
                    <a:pt x="3441700" y="2943225"/>
                  </a:lnTo>
                  <a:lnTo>
                    <a:pt x="0" y="2971800"/>
                  </a:lnTo>
                  <a:lnTo>
                    <a:pt x="600075" y="48577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6616699" y="2378896"/>
            <a:ext cx="5381625" cy="2886075"/>
          </a:xfrm>
          <a:custGeom>
            <a:avLst/>
            <a:gdLst>
              <a:gd name="connsiteX0" fmla="*/ 0 w 3838575"/>
              <a:gd name="connsiteY0" fmla="*/ 0 h 2438400"/>
              <a:gd name="connsiteX1" fmla="*/ 3838575 w 3838575"/>
              <a:gd name="connsiteY1" fmla="*/ 0 h 2438400"/>
              <a:gd name="connsiteX2" fmla="*/ 3838575 w 3838575"/>
              <a:gd name="connsiteY2" fmla="*/ 2438400 h 2438400"/>
              <a:gd name="connsiteX3" fmla="*/ 0 w 3838575"/>
              <a:gd name="connsiteY3" fmla="*/ 2438400 h 2438400"/>
              <a:gd name="connsiteX4" fmla="*/ 0 w 3838575"/>
              <a:gd name="connsiteY4" fmla="*/ 0 h 2438400"/>
              <a:gd name="connsiteX0" fmla="*/ 0 w 3876675"/>
              <a:gd name="connsiteY0" fmla="*/ 0 h 2466975"/>
              <a:gd name="connsiteX1" fmla="*/ 3838575 w 3876675"/>
              <a:gd name="connsiteY1" fmla="*/ 0 h 2466975"/>
              <a:gd name="connsiteX2" fmla="*/ 3876675 w 3876675"/>
              <a:gd name="connsiteY2" fmla="*/ 2466975 h 2466975"/>
              <a:gd name="connsiteX3" fmla="*/ 0 w 3876675"/>
              <a:gd name="connsiteY3" fmla="*/ 2438400 h 2466975"/>
              <a:gd name="connsiteX4" fmla="*/ 0 w 3876675"/>
              <a:gd name="connsiteY4" fmla="*/ 0 h 2466975"/>
              <a:gd name="connsiteX0" fmla="*/ 0 w 3933825"/>
              <a:gd name="connsiteY0" fmla="*/ 0 h 2438400"/>
              <a:gd name="connsiteX1" fmla="*/ 3838575 w 3933825"/>
              <a:gd name="connsiteY1" fmla="*/ 0 h 2438400"/>
              <a:gd name="connsiteX2" fmla="*/ 3933825 w 3933825"/>
              <a:gd name="connsiteY2" fmla="*/ 2419350 h 2438400"/>
              <a:gd name="connsiteX3" fmla="*/ 0 w 3933825"/>
              <a:gd name="connsiteY3" fmla="*/ 2438400 h 2438400"/>
              <a:gd name="connsiteX4" fmla="*/ 0 w 3933825"/>
              <a:gd name="connsiteY4" fmla="*/ 0 h 2438400"/>
              <a:gd name="connsiteX0" fmla="*/ 0 w 3924300"/>
              <a:gd name="connsiteY0" fmla="*/ 0 h 2466975"/>
              <a:gd name="connsiteX1" fmla="*/ 3838575 w 3924300"/>
              <a:gd name="connsiteY1" fmla="*/ 0 h 2466975"/>
              <a:gd name="connsiteX2" fmla="*/ 3924300 w 3924300"/>
              <a:gd name="connsiteY2" fmla="*/ 2466975 h 2466975"/>
              <a:gd name="connsiteX3" fmla="*/ 0 w 3924300"/>
              <a:gd name="connsiteY3" fmla="*/ 2438400 h 2466975"/>
              <a:gd name="connsiteX4" fmla="*/ 0 w 3924300"/>
              <a:gd name="connsiteY4" fmla="*/ 0 h 2466975"/>
              <a:gd name="connsiteX0" fmla="*/ 0 w 3924300"/>
              <a:gd name="connsiteY0" fmla="*/ 0 h 2457450"/>
              <a:gd name="connsiteX1" fmla="*/ 3838575 w 3924300"/>
              <a:gd name="connsiteY1" fmla="*/ 0 h 2457450"/>
              <a:gd name="connsiteX2" fmla="*/ 3924300 w 3924300"/>
              <a:gd name="connsiteY2" fmla="*/ 2457450 h 2457450"/>
              <a:gd name="connsiteX3" fmla="*/ 0 w 3924300"/>
              <a:gd name="connsiteY3" fmla="*/ 2438400 h 2457450"/>
              <a:gd name="connsiteX4" fmla="*/ 0 w 3924300"/>
              <a:gd name="connsiteY4" fmla="*/ 0 h 2457450"/>
              <a:gd name="connsiteX0" fmla="*/ 0 w 4391025"/>
              <a:gd name="connsiteY0" fmla="*/ 600075 h 3057525"/>
              <a:gd name="connsiteX1" fmla="*/ 4391025 w 4391025"/>
              <a:gd name="connsiteY1" fmla="*/ 0 h 3057525"/>
              <a:gd name="connsiteX2" fmla="*/ 3924300 w 4391025"/>
              <a:gd name="connsiteY2" fmla="*/ 3057525 h 3057525"/>
              <a:gd name="connsiteX3" fmla="*/ 0 w 4391025"/>
              <a:gd name="connsiteY3" fmla="*/ 3038475 h 3057525"/>
              <a:gd name="connsiteX4" fmla="*/ 0 w 4391025"/>
              <a:gd name="connsiteY4" fmla="*/ 600075 h 3057525"/>
              <a:gd name="connsiteX0" fmla="*/ 0 w 4448175"/>
              <a:gd name="connsiteY0" fmla="*/ 457200 h 2914650"/>
              <a:gd name="connsiteX1" fmla="*/ 4448175 w 4448175"/>
              <a:gd name="connsiteY1" fmla="*/ 0 h 2914650"/>
              <a:gd name="connsiteX2" fmla="*/ 3924300 w 4448175"/>
              <a:gd name="connsiteY2" fmla="*/ 2914650 h 2914650"/>
              <a:gd name="connsiteX3" fmla="*/ 0 w 4448175"/>
              <a:gd name="connsiteY3" fmla="*/ 2895600 h 2914650"/>
              <a:gd name="connsiteX4" fmla="*/ 0 w 4448175"/>
              <a:gd name="connsiteY4" fmla="*/ 457200 h 2914650"/>
              <a:gd name="connsiteX0" fmla="*/ 0 w 4400550"/>
              <a:gd name="connsiteY0" fmla="*/ 314325 h 2771775"/>
              <a:gd name="connsiteX1" fmla="*/ 4400550 w 4400550"/>
              <a:gd name="connsiteY1" fmla="*/ 0 h 2771775"/>
              <a:gd name="connsiteX2" fmla="*/ 3924300 w 4400550"/>
              <a:gd name="connsiteY2" fmla="*/ 2771775 h 2771775"/>
              <a:gd name="connsiteX3" fmla="*/ 0 w 4400550"/>
              <a:gd name="connsiteY3" fmla="*/ 2752725 h 2771775"/>
              <a:gd name="connsiteX4" fmla="*/ 0 w 4400550"/>
              <a:gd name="connsiteY4" fmla="*/ 314325 h 2771775"/>
              <a:gd name="connsiteX0" fmla="*/ 0 w 4400550"/>
              <a:gd name="connsiteY0" fmla="*/ 190500 h 2647950"/>
              <a:gd name="connsiteX1" fmla="*/ 4400550 w 4400550"/>
              <a:gd name="connsiteY1" fmla="*/ 0 h 2647950"/>
              <a:gd name="connsiteX2" fmla="*/ 3924300 w 4400550"/>
              <a:gd name="connsiteY2" fmla="*/ 2647950 h 2647950"/>
              <a:gd name="connsiteX3" fmla="*/ 0 w 4400550"/>
              <a:gd name="connsiteY3" fmla="*/ 2628900 h 2647950"/>
              <a:gd name="connsiteX4" fmla="*/ 0 w 4400550"/>
              <a:gd name="connsiteY4" fmla="*/ 190500 h 2647950"/>
              <a:gd name="connsiteX0" fmla="*/ 0 w 4438650"/>
              <a:gd name="connsiteY0" fmla="*/ 209550 h 2667000"/>
              <a:gd name="connsiteX1" fmla="*/ 4438650 w 4438650"/>
              <a:gd name="connsiteY1" fmla="*/ 0 h 2667000"/>
              <a:gd name="connsiteX2" fmla="*/ 3924300 w 4438650"/>
              <a:gd name="connsiteY2" fmla="*/ 2667000 h 2667000"/>
              <a:gd name="connsiteX3" fmla="*/ 0 w 4438650"/>
              <a:gd name="connsiteY3" fmla="*/ 2647950 h 2667000"/>
              <a:gd name="connsiteX4" fmla="*/ 0 w 4438650"/>
              <a:gd name="connsiteY4" fmla="*/ 209550 h 2667000"/>
              <a:gd name="connsiteX0" fmla="*/ 0 w 4772025"/>
              <a:gd name="connsiteY0" fmla="*/ 161925 h 2667000"/>
              <a:gd name="connsiteX1" fmla="*/ 4772025 w 4772025"/>
              <a:gd name="connsiteY1" fmla="*/ 0 h 2667000"/>
              <a:gd name="connsiteX2" fmla="*/ 4257675 w 4772025"/>
              <a:gd name="connsiteY2" fmla="*/ 2667000 h 2667000"/>
              <a:gd name="connsiteX3" fmla="*/ 333375 w 4772025"/>
              <a:gd name="connsiteY3" fmla="*/ 2647950 h 2667000"/>
              <a:gd name="connsiteX4" fmla="*/ 0 w 4772025"/>
              <a:gd name="connsiteY4" fmla="*/ 161925 h 2667000"/>
              <a:gd name="connsiteX0" fmla="*/ 0 w 4819650"/>
              <a:gd name="connsiteY0" fmla="*/ 123825 h 2667000"/>
              <a:gd name="connsiteX1" fmla="*/ 4819650 w 4819650"/>
              <a:gd name="connsiteY1" fmla="*/ 0 h 2667000"/>
              <a:gd name="connsiteX2" fmla="*/ 4305300 w 4819650"/>
              <a:gd name="connsiteY2" fmla="*/ 2667000 h 2667000"/>
              <a:gd name="connsiteX3" fmla="*/ 381000 w 4819650"/>
              <a:gd name="connsiteY3" fmla="*/ 2647950 h 2667000"/>
              <a:gd name="connsiteX4" fmla="*/ 0 w 4819650"/>
              <a:gd name="connsiteY4" fmla="*/ 123825 h 2667000"/>
              <a:gd name="connsiteX0" fmla="*/ 0 w 4772025"/>
              <a:gd name="connsiteY0" fmla="*/ 142875 h 2667000"/>
              <a:gd name="connsiteX1" fmla="*/ 4772025 w 4772025"/>
              <a:gd name="connsiteY1" fmla="*/ 0 h 2667000"/>
              <a:gd name="connsiteX2" fmla="*/ 4257675 w 4772025"/>
              <a:gd name="connsiteY2" fmla="*/ 2667000 h 2667000"/>
              <a:gd name="connsiteX3" fmla="*/ 333375 w 4772025"/>
              <a:gd name="connsiteY3" fmla="*/ 2647950 h 2667000"/>
              <a:gd name="connsiteX4" fmla="*/ 0 w 4772025"/>
              <a:gd name="connsiteY4" fmla="*/ 142875 h 2667000"/>
              <a:gd name="connsiteX0" fmla="*/ 0 w 4772025"/>
              <a:gd name="connsiteY0" fmla="*/ 142875 h 2667000"/>
              <a:gd name="connsiteX1" fmla="*/ 4772025 w 4772025"/>
              <a:gd name="connsiteY1" fmla="*/ 0 h 2667000"/>
              <a:gd name="connsiteX2" fmla="*/ 4257675 w 4772025"/>
              <a:gd name="connsiteY2" fmla="*/ 2667000 h 2667000"/>
              <a:gd name="connsiteX3" fmla="*/ 333375 w 4772025"/>
              <a:gd name="connsiteY3" fmla="*/ 2647950 h 2667000"/>
              <a:gd name="connsiteX4" fmla="*/ 0 w 4772025"/>
              <a:gd name="connsiteY4" fmla="*/ 142875 h 2667000"/>
              <a:gd name="connsiteX0" fmla="*/ 819150 w 5591175"/>
              <a:gd name="connsiteY0" fmla="*/ 142875 h 3000375"/>
              <a:gd name="connsiteX1" fmla="*/ 5591175 w 5591175"/>
              <a:gd name="connsiteY1" fmla="*/ 0 h 3000375"/>
              <a:gd name="connsiteX2" fmla="*/ 5076825 w 5591175"/>
              <a:gd name="connsiteY2" fmla="*/ 2667000 h 3000375"/>
              <a:gd name="connsiteX3" fmla="*/ 0 w 5591175"/>
              <a:gd name="connsiteY3" fmla="*/ 3000375 h 3000375"/>
              <a:gd name="connsiteX4" fmla="*/ 819150 w 5591175"/>
              <a:gd name="connsiteY4" fmla="*/ 142875 h 3000375"/>
              <a:gd name="connsiteX0" fmla="*/ 571500 w 5343525"/>
              <a:gd name="connsiteY0" fmla="*/ 142875 h 2962275"/>
              <a:gd name="connsiteX1" fmla="*/ 5343525 w 5343525"/>
              <a:gd name="connsiteY1" fmla="*/ 0 h 2962275"/>
              <a:gd name="connsiteX2" fmla="*/ 4829175 w 5343525"/>
              <a:gd name="connsiteY2" fmla="*/ 2667000 h 2962275"/>
              <a:gd name="connsiteX3" fmla="*/ 0 w 5343525"/>
              <a:gd name="connsiteY3" fmla="*/ 2962275 h 2962275"/>
              <a:gd name="connsiteX4" fmla="*/ 571500 w 5343525"/>
              <a:gd name="connsiteY4" fmla="*/ 142875 h 2962275"/>
              <a:gd name="connsiteX0" fmla="*/ 552450 w 5324475"/>
              <a:gd name="connsiteY0" fmla="*/ 142875 h 2895600"/>
              <a:gd name="connsiteX1" fmla="*/ 5324475 w 5324475"/>
              <a:gd name="connsiteY1" fmla="*/ 0 h 2895600"/>
              <a:gd name="connsiteX2" fmla="*/ 4810125 w 5324475"/>
              <a:gd name="connsiteY2" fmla="*/ 2667000 h 2895600"/>
              <a:gd name="connsiteX3" fmla="*/ 0 w 5324475"/>
              <a:gd name="connsiteY3" fmla="*/ 2895600 h 2895600"/>
              <a:gd name="connsiteX4" fmla="*/ 552450 w 5324475"/>
              <a:gd name="connsiteY4" fmla="*/ 142875 h 2895600"/>
              <a:gd name="connsiteX0" fmla="*/ 590550 w 5362575"/>
              <a:gd name="connsiteY0" fmla="*/ 142875 h 2933700"/>
              <a:gd name="connsiteX1" fmla="*/ 5362575 w 5362575"/>
              <a:gd name="connsiteY1" fmla="*/ 0 h 2933700"/>
              <a:gd name="connsiteX2" fmla="*/ 4848225 w 5362575"/>
              <a:gd name="connsiteY2" fmla="*/ 2667000 h 2933700"/>
              <a:gd name="connsiteX3" fmla="*/ 0 w 5362575"/>
              <a:gd name="connsiteY3" fmla="*/ 2933700 h 2933700"/>
              <a:gd name="connsiteX4" fmla="*/ 590550 w 5362575"/>
              <a:gd name="connsiteY4" fmla="*/ 142875 h 2933700"/>
              <a:gd name="connsiteX0" fmla="*/ 581025 w 5353050"/>
              <a:gd name="connsiteY0" fmla="*/ 142875 h 2971800"/>
              <a:gd name="connsiteX1" fmla="*/ 5353050 w 5353050"/>
              <a:gd name="connsiteY1" fmla="*/ 0 h 2971800"/>
              <a:gd name="connsiteX2" fmla="*/ 4838700 w 5353050"/>
              <a:gd name="connsiteY2" fmla="*/ 2667000 h 2971800"/>
              <a:gd name="connsiteX3" fmla="*/ 0 w 5353050"/>
              <a:gd name="connsiteY3" fmla="*/ 2971800 h 2971800"/>
              <a:gd name="connsiteX4" fmla="*/ 581025 w 5353050"/>
              <a:gd name="connsiteY4" fmla="*/ 142875 h 2971800"/>
              <a:gd name="connsiteX0" fmla="*/ 542925 w 5314950"/>
              <a:gd name="connsiteY0" fmla="*/ 142875 h 2943225"/>
              <a:gd name="connsiteX1" fmla="*/ 5314950 w 5314950"/>
              <a:gd name="connsiteY1" fmla="*/ 0 h 2943225"/>
              <a:gd name="connsiteX2" fmla="*/ 4800600 w 5314950"/>
              <a:gd name="connsiteY2" fmla="*/ 2667000 h 2943225"/>
              <a:gd name="connsiteX3" fmla="*/ 0 w 5314950"/>
              <a:gd name="connsiteY3" fmla="*/ 2943225 h 2943225"/>
              <a:gd name="connsiteX4" fmla="*/ 542925 w 5314950"/>
              <a:gd name="connsiteY4" fmla="*/ 142875 h 2943225"/>
              <a:gd name="connsiteX0" fmla="*/ 571500 w 5343525"/>
              <a:gd name="connsiteY0" fmla="*/ 142875 h 2943225"/>
              <a:gd name="connsiteX1" fmla="*/ 5343525 w 5343525"/>
              <a:gd name="connsiteY1" fmla="*/ 0 h 2943225"/>
              <a:gd name="connsiteX2" fmla="*/ 4829175 w 5343525"/>
              <a:gd name="connsiteY2" fmla="*/ 2667000 h 2943225"/>
              <a:gd name="connsiteX3" fmla="*/ 0 w 5343525"/>
              <a:gd name="connsiteY3" fmla="*/ 2943225 h 2943225"/>
              <a:gd name="connsiteX4" fmla="*/ 571500 w 5343525"/>
              <a:gd name="connsiteY4" fmla="*/ 142875 h 2943225"/>
              <a:gd name="connsiteX0" fmla="*/ 571500 w 5343525"/>
              <a:gd name="connsiteY0" fmla="*/ 142875 h 2943225"/>
              <a:gd name="connsiteX1" fmla="*/ 5343525 w 5343525"/>
              <a:gd name="connsiteY1" fmla="*/ 0 h 2943225"/>
              <a:gd name="connsiteX2" fmla="*/ 4829175 w 5343525"/>
              <a:gd name="connsiteY2" fmla="*/ 2667000 h 2943225"/>
              <a:gd name="connsiteX3" fmla="*/ 0 w 5343525"/>
              <a:gd name="connsiteY3" fmla="*/ 2943225 h 2943225"/>
              <a:gd name="connsiteX4" fmla="*/ 571500 w 5343525"/>
              <a:gd name="connsiteY4" fmla="*/ 142875 h 2943225"/>
              <a:gd name="connsiteX0" fmla="*/ 571500 w 5353050"/>
              <a:gd name="connsiteY0" fmla="*/ 114300 h 2914650"/>
              <a:gd name="connsiteX1" fmla="*/ 5353050 w 5353050"/>
              <a:gd name="connsiteY1" fmla="*/ 0 h 2914650"/>
              <a:gd name="connsiteX2" fmla="*/ 4829175 w 5353050"/>
              <a:gd name="connsiteY2" fmla="*/ 2638425 h 2914650"/>
              <a:gd name="connsiteX3" fmla="*/ 0 w 5353050"/>
              <a:gd name="connsiteY3" fmla="*/ 2914650 h 2914650"/>
              <a:gd name="connsiteX4" fmla="*/ 571500 w 5353050"/>
              <a:gd name="connsiteY4" fmla="*/ 114300 h 2914650"/>
              <a:gd name="connsiteX0" fmla="*/ 571500 w 5362575"/>
              <a:gd name="connsiteY0" fmla="*/ 85725 h 2886075"/>
              <a:gd name="connsiteX1" fmla="*/ 5362575 w 5362575"/>
              <a:gd name="connsiteY1" fmla="*/ 0 h 2886075"/>
              <a:gd name="connsiteX2" fmla="*/ 4829175 w 5362575"/>
              <a:gd name="connsiteY2" fmla="*/ 2609850 h 2886075"/>
              <a:gd name="connsiteX3" fmla="*/ 0 w 5362575"/>
              <a:gd name="connsiteY3" fmla="*/ 2886075 h 2886075"/>
              <a:gd name="connsiteX4" fmla="*/ 571500 w 5362575"/>
              <a:gd name="connsiteY4" fmla="*/ 85725 h 2886075"/>
              <a:gd name="connsiteX0" fmla="*/ 571500 w 5362575"/>
              <a:gd name="connsiteY0" fmla="*/ 8572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571500 w 5362575"/>
              <a:gd name="connsiteY4" fmla="*/ 85725 h 2886075"/>
              <a:gd name="connsiteX0" fmla="*/ 619125 w 5362575"/>
              <a:gd name="connsiteY0" fmla="*/ 76200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619125 w 5362575"/>
              <a:gd name="connsiteY4" fmla="*/ 76200 h 2886075"/>
              <a:gd name="connsiteX0" fmla="*/ 695325 w 5362575"/>
              <a:gd name="connsiteY0" fmla="*/ 14287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695325 w 5362575"/>
              <a:gd name="connsiteY4" fmla="*/ 142875 h 2886075"/>
              <a:gd name="connsiteX0" fmla="*/ 762000 w 5362575"/>
              <a:gd name="connsiteY0" fmla="*/ 14287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762000 w 5362575"/>
              <a:gd name="connsiteY4" fmla="*/ 142875 h 2886075"/>
              <a:gd name="connsiteX0" fmla="*/ 733425 w 5362575"/>
              <a:gd name="connsiteY0" fmla="*/ 104775 h 2886075"/>
              <a:gd name="connsiteX1" fmla="*/ 5362575 w 5362575"/>
              <a:gd name="connsiteY1" fmla="*/ 0 h 2886075"/>
              <a:gd name="connsiteX2" fmla="*/ 4857750 w 5362575"/>
              <a:gd name="connsiteY2" fmla="*/ 2619375 h 2886075"/>
              <a:gd name="connsiteX3" fmla="*/ 0 w 5362575"/>
              <a:gd name="connsiteY3" fmla="*/ 2886075 h 2886075"/>
              <a:gd name="connsiteX4" fmla="*/ 733425 w 5362575"/>
              <a:gd name="connsiteY4" fmla="*/ 104775 h 2886075"/>
              <a:gd name="connsiteX0" fmla="*/ 733425 w 5362575"/>
              <a:gd name="connsiteY0" fmla="*/ 104775 h 2838450"/>
              <a:gd name="connsiteX1" fmla="*/ 5362575 w 5362575"/>
              <a:gd name="connsiteY1" fmla="*/ 0 h 2838450"/>
              <a:gd name="connsiteX2" fmla="*/ 4857750 w 5362575"/>
              <a:gd name="connsiteY2" fmla="*/ 2619375 h 2838450"/>
              <a:gd name="connsiteX3" fmla="*/ 0 w 5362575"/>
              <a:gd name="connsiteY3" fmla="*/ 2838450 h 2838450"/>
              <a:gd name="connsiteX4" fmla="*/ 733425 w 5362575"/>
              <a:gd name="connsiteY4" fmla="*/ 104775 h 2838450"/>
              <a:gd name="connsiteX0" fmla="*/ 733425 w 5362575"/>
              <a:gd name="connsiteY0" fmla="*/ 104775 h 2838450"/>
              <a:gd name="connsiteX1" fmla="*/ 5362575 w 5362575"/>
              <a:gd name="connsiteY1" fmla="*/ 0 h 2838450"/>
              <a:gd name="connsiteX2" fmla="*/ 4857750 w 5362575"/>
              <a:gd name="connsiteY2" fmla="*/ 2619375 h 2838450"/>
              <a:gd name="connsiteX3" fmla="*/ 0 w 5362575"/>
              <a:gd name="connsiteY3" fmla="*/ 2838450 h 2838450"/>
              <a:gd name="connsiteX4" fmla="*/ 733425 w 5362575"/>
              <a:gd name="connsiteY4" fmla="*/ 104775 h 2838450"/>
              <a:gd name="connsiteX0" fmla="*/ 733425 w 5362575"/>
              <a:gd name="connsiteY0" fmla="*/ 104775 h 2876550"/>
              <a:gd name="connsiteX1" fmla="*/ 5362575 w 5362575"/>
              <a:gd name="connsiteY1" fmla="*/ 0 h 2876550"/>
              <a:gd name="connsiteX2" fmla="*/ 4857750 w 5362575"/>
              <a:gd name="connsiteY2" fmla="*/ 2619375 h 2876550"/>
              <a:gd name="connsiteX3" fmla="*/ 0 w 5362575"/>
              <a:gd name="connsiteY3" fmla="*/ 2876550 h 2876550"/>
              <a:gd name="connsiteX4" fmla="*/ 733425 w 5362575"/>
              <a:gd name="connsiteY4" fmla="*/ 104775 h 2876550"/>
              <a:gd name="connsiteX0" fmla="*/ 742950 w 5372100"/>
              <a:gd name="connsiteY0" fmla="*/ 104775 h 2905125"/>
              <a:gd name="connsiteX1" fmla="*/ 5372100 w 5372100"/>
              <a:gd name="connsiteY1" fmla="*/ 0 h 2905125"/>
              <a:gd name="connsiteX2" fmla="*/ 4867275 w 5372100"/>
              <a:gd name="connsiteY2" fmla="*/ 2619375 h 2905125"/>
              <a:gd name="connsiteX3" fmla="*/ 0 w 5372100"/>
              <a:gd name="connsiteY3" fmla="*/ 2905125 h 2905125"/>
              <a:gd name="connsiteX4" fmla="*/ 742950 w 5372100"/>
              <a:gd name="connsiteY4" fmla="*/ 104775 h 2905125"/>
              <a:gd name="connsiteX0" fmla="*/ 752475 w 5381625"/>
              <a:gd name="connsiteY0" fmla="*/ 104775 h 2867025"/>
              <a:gd name="connsiteX1" fmla="*/ 5381625 w 5381625"/>
              <a:gd name="connsiteY1" fmla="*/ 0 h 2867025"/>
              <a:gd name="connsiteX2" fmla="*/ 4876800 w 5381625"/>
              <a:gd name="connsiteY2" fmla="*/ 2619375 h 2867025"/>
              <a:gd name="connsiteX3" fmla="*/ 0 w 5381625"/>
              <a:gd name="connsiteY3" fmla="*/ 2867025 h 2867025"/>
              <a:gd name="connsiteX4" fmla="*/ 752475 w 5381625"/>
              <a:gd name="connsiteY4" fmla="*/ 104775 h 2867025"/>
              <a:gd name="connsiteX0" fmla="*/ 752475 w 5381625"/>
              <a:gd name="connsiteY0" fmla="*/ 104775 h 2867025"/>
              <a:gd name="connsiteX1" fmla="*/ 5381625 w 5381625"/>
              <a:gd name="connsiteY1" fmla="*/ 0 h 2867025"/>
              <a:gd name="connsiteX2" fmla="*/ 4876800 w 5381625"/>
              <a:gd name="connsiteY2" fmla="*/ 2619375 h 2867025"/>
              <a:gd name="connsiteX3" fmla="*/ 0 w 5381625"/>
              <a:gd name="connsiteY3" fmla="*/ 2867025 h 2867025"/>
              <a:gd name="connsiteX4" fmla="*/ 752475 w 5381625"/>
              <a:gd name="connsiteY4" fmla="*/ 104775 h 2867025"/>
              <a:gd name="connsiteX0" fmla="*/ 752475 w 5381625"/>
              <a:gd name="connsiteY0" fmla="*/ 104775 h 2886075"/>
              <a:gd name="connsiteX1" fmla="*/ 5381625 w 5381625"/>
              <a:gd name="connsiteY1" fmla="*/ 0 h 2886075"/>
              <a:gd name="connsiteX2" fmla="*/ 4876800 w 5381625"/>
              <a:gd name="connsiteY2" fmla="*/ 2619375 h 2886075"/>
              <a:gd name="connsiteX3" fmla="*/ 0 w 5381625"/>
              <a:gd name="connsiteY3" fmla="*/ 2886075 h 2886075"/>
              <a:gd name="connsiteX4" fmla="*/ 752475 w 5381625"/>
              <a:gd name="connsiteY4" fmla="*/ 10477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625" h="2886075">
                <a:moveTo>
                  <a:pt x="752475" y="104775"/>
                </a:moveTo>
                <a:lnTo>
                  <a:pt x="5381625" y="0"/>
                </a:lnTo>
                <a:lnTo>
                  <a:pt x="4876800" y="2619375"/>
                </a:lnTo>
                <a:lnTo>
                  <a:pt x="0" y="2886075"/>
                </a:lnTo>
                <a:lnTo>
                  <a:pt x="752475" y="10477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scene3d>
            <a:camera prst="perspectiveContrastingLeftFacing">
              <a:rot lat="21325468" lon="2691663" rev="21389612"/>
            </a:camera>
            <a:lightRig rig="threePt" dir="t"/>
          </a:scene3d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21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704850" y="1964224"/>
            <a:ext cx="6430527" cy="3522175"/>
            <a:chOff x="704850" y="1964224"/>
            <a:chExt cx="6430527" cy="3522175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850" y="1964224"/>
              <a:ext cx="6430527" cy="3522175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 userDrawn="1"/>
          </p:nvSpPr>
          <p:spPr>
            <a:xfrm>
              <a:off x="1047373" y="2219960"/>
              <a:ext cx="4206240" cy="2557780"/>
            </a:xfrm>
            <a:custGeom>
              <a:avLst/>
              <a:gdLst>
                <a:gd name="connsiteX0" fmla="*/ 0 w 2819400"/>
                <a:gd name="connsiteY0" fmla="*/ 0 h 1689100"/>
                <a:gd name="connsiteX1" fmla="*/ 2819400 w 2819400"/>
                <a:gd name="connsiteY1" fmla="*/ 0 h 1689100"/>
                <a:gd name="connsiteX2" fmla="*/ 2819400 w 2819400"/>
                <a:gd name="connsiteY2" fmla="*/ 1689100 h 1689100"/>
                <a:gd name="connsiteX3" fmla="*/ 0 w 2819400"/>
                <a:gd name="connsiteY3" fmla="*/ 1689100 h 1689100"/>
                <a:gd name="connsiteX4" fmla="*/ 0 w 2819400"/>
                <a:gd name="connsiteY4" fmla="*/ 0 h 1689100"/>
                <a:gd name="connsiteX0" fmla="*/ 0 w 3619500"/>
                <a:gd name="connsiteY0" fmla="*/ 0 h 1689100"/>
                <a:gd name="connsiteX1" fmla="*/ 3619500 w 3619500"/>
                <a:gd name="connsiteY1" fmla="*/ 342900 h 1689100"/>
                <a:gd name="connsiteX2" fmla="*/ 2819400 w 3619500"/>
                <a:gd name="connsiteY2" fmla="*/ 1689100 h 1689100"/>
                <a:gd name="connsiteX3" fmla="*/ 0 w 3619500"/>
                <a:gd name="connsiteY3" fmla="*/ 1689100 h 1689100"/>
                <a:gd name="connsiteX4" fmla="*/ 0 w 3619500"/>
                <a:gd name="connsiteY4" fmla="*/ 0 h 1689100"/>
                <a:gd name="connsiteX0" fmla="*/ 0 w 3832860"/>
                <a:gd name="connsiteY0" fmla="*/ 0 h 1689100"/>
                <a:gd name="connsiteX1" fmla="*/ 3832860 w 3832860"/>
                <a:gd name="connsiteY1" fmla="*/ 38100 h 1689100"/>
                <a:gd name="connsiteX2" fmla="*/ 2819400 w 3832860"/>
                <a:gd name="connsiteY2" fmla="*/ 1689100 h 1689100"/>
                <a:gd name="connsiteX3" fmla="*/ 0 w 3832860"/>
                <a:gd name="connsiteY3" fmla="*/ 1689100 h 1689100"/>
                <a:gd name="connsiteX4" fmla="*/ 0 w 3832860"/>
                <a:gd name="connsiteY4" fmla="*/ 0 h 1689100"/>
                <a:gd name="connsiteX0" fmla="*/ 0 w 4183380"/>
                <a:gd name="connsiteY0" fmla="*/ 0 h 2458720"/>
                <a:gd name="connsiteX1" fmla="*/ 3832860 w 4183380"/>
                <a:gd name="connsiteY1" fmla="*/ 38100 h 2458720"/>
                <a:gd name="connsiteX2" fmla="*/ 4183380 w 4183380"/>
                <a:gd name="connsiteY2" fmla="*/ 2458720 h 2458720"/>
                <a:gd name="connsiteX3" fmla="*/ 0 w 4183380"/>
                <a:gd name="connsiteY3" fmla="*/ 1689100 h 2458720"/>
                <a:gd name="connsiteX4" fmla="*/ 0 w 4183380"/>
                <a:gd name="connsiteY4" fmla="*/ 0 h 2458720"/>
                <a:gd name="connsiteX0" fmla="*/ 0 w 4183380"/>
                <a:gd name="connsiteY0" fmla="*/ 0 h 2557780"/>
                <a:gd name="connsiteX1" fmla="*/ 3832860 w 4183380"/>
                <a:gd name="connsiteY1" fmla="*/ 38100 h 2557780"/>
                <a:gd name="connsiteX2" fmla="*/ 4183380 w 4183380"/>
                <a:gd name="connsiteY2" fmla="*/ 2458720 h 2557780"/>
                <a:gd name="connsiteX3" fmla="*/ 251460 w 4183380"/>
                <a:gd name="connsiteY3" fmla="*/ 2557780 h 2557780"/>
                <a:gd name="connsiteX4" fmla="*/ 0 w 4183380"/>
                <a:gd name="connsiteY4" fmla="*/ 0 h 2557780"/>
                <a:gd name="connsiteX0" fmla="*/ 0 w 4183380"/>
                <a:gd name="connsiteY0" fmla="*/ 0 h 2557780"/>
                <a:gd name="connsiteX1" fmla="*/ 3832860 w 4183380"/>
                <a:gd name="connsiteY1" fmla="*/ 38100 h 2557780"/>
                <a:gd name="connsiteX2" fmla="*/ 4183380 w 4183380"/>
                <a:gd name="connsiteY2" fmla="*/ 2466340 h 2557780"/>
                <a:gd name="connsiteX3" fmla="*/ 251460 w 4183380"/>
                <a:gd name="connsiteY3" fmla="*/ 2557780 h 2557780"/>
                <a:gd name="connsiteX4" fmla="*/ 0 w 4183380"/>
                <a:gd name="connsiteY4" fmla="*/ 0 h 2557780"/>
                <a:gd name="connsiteX0" fmla="*/ 0 w 4206240"/>
                <a:gd name="connsiteY0" fmla="*/ 0 h 2557780"/>
                <a:gd name="connsiteX1" fmla="*/ 3855720 w 4206240"/>
                <a:gd name="connsiteY1" fmla="*/ 38100 h 2557780"/>
                <a:gd name="connsiteX2" fmla="*/ 4206240 w 4206240"/>
                <a:gd name="connsiteY2" fmla="*/ 2466340 h 2557780"/>
                <a:gd name="connsiteX3" fmla="*/ 274320 w 4206240"/>
                <a:gd name="connsiteY3" fmla="*/ 2557780 h 2557780"/>
                <a:gd name="connsiteX4" fmla="*/ 0 w 4206240"/>
                <a:gd name="connsiteY4" fmla="*/ 0 h 2557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06240" h="2557780">
                  <a:moveTo>
                    <a:pt x="0" y="0"/>
                  </a:moveTo>
                  <a:lnTo>
                    <a:pt x="3855720" y="38100"/>
                  </a:lnTo>
                  <a:lnTo>
                    <a:pt x="4206240" y="2466340"/>
                  </a:lnTo>
                  <a:lnTo>
                    <a:pt x="274320" y="25577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77852" y="2069940"/>
            <a:ext cx="4100513" cy="2817813"/>
          </a:xfrm>
          <a:custGeom>
            <a:avLst/>
            <a:gdLst>
              <a:gd name="connsiteX0" fmla="*/ 0 w 3862388"/>
              <a:gd name="connsiteY0" fmla="*/ 0 h 2141538"/>
              <a:gd name="connsiteX1" fmla="*/ 3862388 w 3862388"/>
              <a:gd name="connsiteY1" fmla="*/ 0 h 2141538"/>
              <a:gd name="connsiteX2" fmla="*/ 3862388 w 3862388"/>
              <a:gd name="connsiteY2" fmla="*/ 2141538 h 2141538"/>
              <a:gd name="connsiteX3" fmla="*/ 0 w 3862388"/>
              <a:gd name="connsiteY3" fmla="*/ 2141538 h 2141538"/>
              <a:gd name="connsiteX4" fmla="*/ 0 w 3862388"/>
              <a:gd name="connsiteY4" fmla="*/ 0 h 2141538"/>
              <a:gd name="connsiteX0" fmla="*/ 0 w 3967163"/>
              <a:gd name="connsiteY0" fmla="*/ 0 h 2141538"/>
              <a:gd name="connsiteX1" fmla="*/ 3967163 w 3967163"/>
              <a:gd name="connsiteY1" fmla="*/ 95250 h 2141538"/>
              <a:gd name="connsiteX2" fmla="*/ 3862388 w 3967163"/>
              <a:gd name="connsiteY2" fmla="*/ 2141538 h 2141538"/>
              <a:gd name="connsiteX3" fmla="*/ 0 w 3967163"/>
              <a:gd name="connsiteY3" fmla="*/ 2141538 h 2141538"/>
              <a:gd name="connsiteX4" fmla="*/ 0 w 3967163"/>
              <a:gd name="connsiteY4" fmla="*/ 0 h 2141538"/>
              <a:gd name="connsiteX0" fmla="*/ 0 w 3967163"/>
              <a:gd name="connsiteY0" fmla="*/ 0 h 2141538"/>
              <a:gd name="connsiteX1" fmla="*/ 3967163 w 3967163"/>
              <a:gd name="connsiteY1" fmla="*/ 95250 h 2141538"/>
              <a:gd name="connsiteX2" fmla="*/ 3862388 w 3967163"/>
              <a:gd name="connsiteY2" fmla="*/ 2141538 h 2141538"/>
              <a:gd name="connsiteX3" fmla="*/ 0 w 3967163"/>
              <a:gd name="connsiteY3" fmla="*/ 2141538 h 2141538"/>
              <a:gd name="connsiteX4" fmla="*/ 0 w 3967163"/>
              <a:gd name="connsiteY4" fmla="*/ 0 h 2141538"/>
              <a:gd name="connsiteX0" fmla="*/ 0 w 3986213"/>
              <a:gd name="connsiteY0" fmla="*/ 0 h 2141538"/>
              <a:gd name="connsiteX1" fmla="*/ 3986213 w 3986213"/>
              <a:gd name="connsiteY1" fmla="*/ 38100 h 2141538"/>
              <a:gd name="connsiteX2" fmla="*/ 3862388 w 3986213"/>
              <a:gd name="connsiteY2" fmla="*/ 2141538 h 2141538"/>
              <a:gd name="connsiteX3" fmla="*/ 0 w 3986213"/>
              <a:gd name="connsiteY3" fmla="*/ 2141538 h 2141538"/>
              <a:gd name="connsiteX4" fmla="*/ 0 w 3986213"/>
              <a:gd name="connsiteY4" fmla="*/ 0 h 2141538"/>
              <a:gd name="connsiteX0" fmla="*/ 0 w 4005263"/>
              <a:gd name="connsiteY0" fmla="*/ 0 h 2141538"/>
              <a:gd name="connsiteX1" fmla="*/ 4005263 w 4005263"/>
              <a:gd name="connsiteY1" fmla="*/ 66675 h 2141538"/>
              <a:gd name="connsiteX2" fmla="*/ 3862388 w 4005263"/>
              <a:gd name="connsiteY2" fmla="*/ 2141538 h 2141538"/>
              <a:gd name="connsiteX3" fmla="*/ 0 w 4005263"/>
              <a:gd name="connsiteY3" fmla="*/ 2141538 h 2141538"/>
              <a:gd name="connsiteX4" fmla="*/ 0 w 4005263"/>
              <a:gd name="connsiteY4" fmla="*/ 0 h 2141538"/>
              <a:gd name="connsiteX0" fmla="*/ 0 w 4005263"/>
              <a:gd name="connsiteY0" fmla="*/ 0 h 2532063"/>
              <a:gd name="connsiteX1" fmla="*/ 4005263 w 4005263"/>
              <a:gd name="connsiteY1" fmla="*/ 66675 h 2532063"/>
              <a:gd name="connsiteX2" fmla="*/ 3976688 w 4005263"/>
              <a:gd name="connsiteY2" fmla="*/ 2532063 h 2532063"/>
              <a:gd name="connsiteX3" fmla="*/ 0 w 4005263"/>
              <a:gd name="connsiteY3" fmla="*/ 2141538 h 2532063"/>
              <a:gd name="connsiteX4" fmla="*/ 0 w 4005263"/>
              <a:gd name="connsiteY4" fmla="*/ 0 h 2532063"/>
              <a:gd name="connsiteX0" fmla="*/ 0 w 4071938"/>
              <a:gd name="connsiteY0" fmla="*/ 0 h 2636838"/>
              <a:gd name="connsiteX1" fmla="*/ 4005263 w 4071938"/>
              <a:gd name="connsiteY1" fmla="*/ 66675 h 2636838"/>
              <a:gd name="connsiteX2" fmla="*/ 4071938 w 4071938"/>
              <a:gd name="connsiteY2" fmla="*/ 2636838 h 2636838"/>
              <a:gd name="connsiteX3" fmla="*/ 0 w 4071938"/>
              <a:gd name="connsiteY3" fmla="*/ 2141538 h 2636838"/>
              <a:gd name="connsiteX4" fmla="*/ 0 w 4071938"/>
              <a:gd name="connsiteY4" fmla="*/ 0 h 2636838"/>
              <a:gd name="connsiteX0" fmla="*/ 0 w 4043363"/>
              <a:gd name="connsiteY0" fmla="*/ 0 h 2693988"/>
              <a:gd name="connsiteX1" fmla="*/ 4005263 w 4043363"/>
              <a:gd name="connsiteY1" fmla="*/ 66675 h 2693988"/>
              <a:gd name="connsiteX2" fmla="*/ 4043363 w 4043363"/>
              <a:gd name="connsiteY2" fmla="*/ 2693988 h 2693988"/>
              <a:gd name="connsiteX3" fmla="*/ 0 w 4043363"/>
              <a:gd name="connsiteY3" fmla="*/ 2141538 h 2693988"/>
              <a:gd name="connsiteX4" fmla="*/ 0 w 4043363"/>
              <a:gd name="connsiteY4" fmla="*/ 0 h 2693988"/>
              <a:gd name="connsiteX0" fmla="*/ 0 w 4043363"/>
              <a:gd name="connsiteY0" fmla="*/ 0 h 2732088"/>
              <a:gd name="connsiteX1" fmla="*/ 4005263 w 4043363"/>
              <a:gd name="connsiteY1" fmla="*/ 66675 h 2732088"/>
              <a:gd name="connsiteX2" fmla="*/ 4043363 w 4043363"/>
              <a:gd name="connsiteY2" fmla="*/ 2732088 h 2732088"/>
              <a:gd name="connsiteX3" fmla="*/ 0 w 4043363"/>
              <a:gd name="connsiteY3" fmla="*/ 2141538 h 2732088"/>
              <a:gd name="connsiteX4" fmla="*/ 0 w 4043363"/>
              <a:gd name="connsiteY4" fmla="*/ 0 h 2732088"/>
              <a:gd name="connsiteX0" fmla="*/ 0 w 4043363"/>
              <a:gd name="connsiteY0" fmla="*/ 0 h 2732088"/>
              <a:gd name="connsiteX1" fmla="*/ 4005263 w 4043363"/>
              <a:gd name="connsiteY1" fmla="*/ 66675 h 2732088"/>
              <a:gd name="connsiteX2" fmla="*/ 4043363 w 4043363"/>
              <a:gd name="connsiteY2" fmla="*/ 2732088 h 2732088"/>
              <a:gd name="connsiteX3" fmla="*/ 0 w 4043363"/>
              <a:gd name="connsiteY3" fmla="*/ 2141538 h 2732088"/>
              <a:gd name="connsiteX4" fmla="*/ 0 w 4043363"/>
              <a:gd name="connsiteY4" fmla="*/ 0 h 2732088"/>
              <a:gd name="connsiteX0" fmla="*/ 0 w 4043363"/>
              <a:gd name="connsiteY0" fmla="*/ 0 h 2703513"/>
              <a:gd name="connsiteX1" fmla="*/ 4005263 w 4043363"/>
              <a:gd name="connsiteY1" fmla="*/ 66675 h 2703513"/>
              <a:gd name="connsiteX2" fmla="*/ 4043363 w 4043363"/>
              <a:gd name="connsiteY2" fmla="*/ 2703513 h 2703513"/>
              <a:gd name="connsiteX3" fmla="*/ 0 w 4043363"/>
              <a:gd name="connsiteY3" fmla="*/ 2141538 h 2703513"/>
              <a:gd name="connsiteX4" fmla="*/ 0 w 4043363"/>
              <a:gd name="connsiteY4" fmla="*/ 0 h 2703513"/>
              <a:gd name="connsiteX0" fmla="*/ 0 w 4043363"/>
              <a:gd name="connsiteY0" fmla="*/ 0 h 2760663"/>
              <a:gd name="connsiteX1" fmla="*/ 4005263 w 4043363"/>
              <a:gd name="connsiteY1" fmla="*/ 66675 h 2760663"/>
              <a:gd name="connsiteX2" fmla="*/ 4043363 w 4043363"/>
              <a:gd name="connsiteY2" fmla="*/ 2703513 h 2760663"/>
              <a:gd name="connsiteX3" fmla="*/ 104775 w 4043363"/>
              <a:gd name="connsiteY3" fmla="*/ 2760663 h 2760663"/>
              <a:gd name="connsiteX4" fmla="*/ 0 w 4043363"/>
              <a:gd name="connsiteY4" fmla="*/ 0 h 2760663"/>
              <a:gd name="connsiteX0" fmla="*/ 0 w 4043363"/>
              <a:gd name="connsiteY0" fmla="*/ 0 h 2779713"/>
              <a:gd name="connsiteX1" fmla="*/ 4005263 w 4043363"/>
              <a:gd name="connsiteY1" fmla="*/ 66675 h 2779713"/>
              <a:gd name="connsiteX2" fmla="*/ 4043363 w 4043363"/>
              <a:gd name="connsiteY2" fmla="*/ 2703513 h 2779713"/>
              <a:gd name="connsiteX3" fmla="*/ 28575 w 4043363"/>
              <a:gd name="connsiteY3" fmla="*/ 2779713 h 2779713"/>
              <a:gd name="connsiteX4" fmla="*/ 0 w 4043363"/>
              <a:gd name="connsiteY4" fmla="*/ 0 h 2779713"/>
              <a:gd name="connsiteX0" fmla="*/ 9525 w 4052888"/>
              <a:gd name="connsiteY0" fmla="*/ 0 h 2779713"/>
              <a:gd name="connsiteX1" fmla="*/ 4014788 w 4052888"/>
              <a:gd name="connsiteY1" fmla="*/ 66675 h 2779713"/>
              <a:gd name="connsiteX2" fmla="*/ 4052888 w 4052888"/>
              <a:gd name="connsiteY2" fmla="*/ 2703513 h 2779713"/>
              <a:gd name="connsiteX3" fmla="*/ 0 w 4052888"/>
              <a:gd name="connsiteY3" fmla="*/ 2779713 h 2779713"/>
              <a:gd name="connsiteX4" fmla="*/ 9525 w 4052888"/>
              <a:gd name="connsiteY4" fmla="*/ 0 h 2779713"/>
              <a:gd name="connsiteX0" fmla="*/ 38100 w 4081463"/>
              <a:gd name="connsiteY0" fmla="*/ 0 h 2779713"/>
              <a:gd name="connsiteX1" fmla="*/ 4043363 w 4081463"/>
              <a:gd name="connsiteY1" fmla="*/ 66675 h 2779713"/>
              <a:gd name="connsiteX2" fmla="*/ 4081463 w 4081463"/>
              <a:gd name="connsiteY2" fmla="*/ 2703513 h 2779713"/>
              <a:gd name="connsiteX3" fmla="*/ 0 w 4081463"/>
              <a:gd name="connsiteY3" fmla="*/ 2779713 h 2779713"/>
              <a:gd name="connsiteX4" fmla="*/ 38100 w 4081463"/>
              <a:gd name="connsiteY4" fmla="*/ 0 h 2779713"/>
              <a:gd name="connsiteX0" fmla="*/ 76200 w 4081463"/>
              <a:gd name="connsiteY0" fmla="*/ 0 h 2789238"/>
              <a:gd name="connsiteX1" fmla="*/ 4043363 w 4081463"/>
              <a:gd name="connsiteY1" fmla="*/ 76200 h 2789238"/>
              <a:gd name="connsiteX2" fmla="*/ 4081463 w 4081463"/>
              <a:gd name="connsiteY2" fmla="*/ 2713038 h 2789238"/>
              <a:gd name="connsiteX3" fmla="*/ 0 w 4081463"/>
              <a:gd name="connsiteY3" fmla="*/ 2789238 h 2789238"/>
              <a:gd name="connsiteX4" fmla="*/ 76200 w 4081463"/>
              <a:gd name="connsiteY4" fmla="*/ 0 h 2789238"/>
              <a:gd name="connsiteX0" fmla="*/ 66675 w 4081463"/>
              <a:gd name="connsiteY0" fmla="*/ 0 h 2817813"/>
              <a:gd name="connsiteX1" fmla="*/ 4043363 w 4081463"/>
              <a:gd name="connsiteY1" fmla="*/ 104775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081463"/>
              <a:gd name="connsiteY0" fmla="*/ 0 h 2817813"/>
              <a:gd name="connsiteX1" fmla="*/ 4052888 w 4081463"/>
              <a:gd name="connsiteY1" fmla="*/ 85725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081463"/>
              <a:gd name="connsiteY0" fmla="*/ 0 h 2817813"/>
              <a:gd name="connsiteX1" fmla="*/ 4052888 w 4081463"/>
              <a:gd name="connsiteY1" fmla="*/ 85725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081463"/>
              <a:gd name="connsiteY0" fmla="*/ 0 h 2817813"/>
              <a:gd name="connsiteX1" fmla="*/ 4081463 w 4081463"/>
              <a:gd name="connsiteY1" fmla="*/ 76200 h 2817813"/>
              <a:gd name="connsiteX2" fmla="*/ 4081463 w 4081463"/>
              <a:gd name="connsiteY2" fmla="*/ 2741613 h 2817813"/>
              <a:gd name="connsiteX3" fmla="*/ 0 w 4081463"/>
              <a:gd name="connsiteY3" fmla="*/ 2817813 h 2817813"/>
              <a:gd name="connsiteX4" fmla="*/ 66675 w 4081463"/>
              <a:gd name="connsiteY4" fmla="*/ 0 h 2817813"/>
              <a:gd name="connsiteX0" fmla="*/ 66675 w 4129088"/>
              <a:gd name="connsiteY0" fmla="*/ 0 h 2817813"/>
              <a:gd name="connsiteX1" fmla="*/ 4081463 w 4129088"/>
              <a:gd name="connsiteY1" fmla="*/ 76200 h 2817813"/>
              <a:gd name="connsiteX2" fmla="*/ 4129088 w 4129088"/>
              <a:gd name="connsiteY2" fmla="*/ 2741613 h 2817813"/>
              <a:gd name="connsiteX3" fmla="*/ 0 w 4129088"/>
              <a:gd name="connsiteY3" fmla="*/ 2817813 h 2817813"/>
              <a:gd name="connsiteX4" fmla="*/ 66675 w 4129088"/>
              <a:gd name="connsiteY4" fmla="*/ 0 h 2817813"/>
              <a:gd name="connsiteX0" fmla="*/ 66675 w 4100513"/>
              <a:gd name="connsiteY0" fmla="*/ 0 h 2817813"/>
              <a:gd name="connsiteX1" fmla="*/ 4081463 w 4100513"/>
              <a:gd name="connsiteY1" fmla="*/ 76200 h 2817813"/>
              <a:gd name="connsiteX2" fmla="*/ 4100513 w 4100513"/>
              <a:gd name="connsiteY2" fmla="*/ 2751138 h 2817813"/>
              <a:gd name="connsiteX3" fmla="*/ 0 w 4100513"/>
              <a:gd name="connsiteY3" fmla="*/ 2817813 h 2817813"/>
              <a:gd name="connsiteX4" fmla="*/ 66675 w 4100513"/>
              <a:gd name="connsiteY4" fmla="*/ 0 h 281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0513" h="2817813">
                <a:moveTo>
                  <a:pt x="66675" y="0"/>
                </a:moveTo>
                <a:lnTo>
                  <a:pt x="4081463" y="76200"/>
                </a:lnTo>
                <a:lnTo>
                  <a:pt x="4100513" y="2751138"/>
                </a:lnTo>
                <a:lnTo>
                  <a:pt x="0" y="2817813"/>
                </a:lnTo>
                <a:lnTo>
                  <a:pt x="66675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scene3d>
            <a:camera prst="isometricOffAxis1Right">
              <a:rot lat="1408215" lon="1058375" rev="450376"/>
            </a:camera>
            <a:lightRig rig="threePt" dir="t"/>
          </a:scene3d>
        </p:spPr>
        <p:txBody>
          <a:bodyPr/>
          <a:lstStyle>
            <a:lvl1pPr marL="0" indent="0">
              <a:buNone/>
              <a:defRPr sz="1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44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59" y="1349830"/>
            <a:ext cx="7445035" cy="4195278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660572" y="1654628"/>
            <a:ext cx="5355771" cy="33818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60572" y="1658257"/>
            <a:ext cx="5355772" cy="3381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280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2376"/>
            <a:ext cx="8721526" cy="5302396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495426"/>
            <a:ext cx="8012113" cy="4527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2078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469449" y="1647213"/>
            <a:ext cx="8694296" cy="4913247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bg1">
                <a:lumMod val="7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469449" y="1121047"/>
            <a:ext cx="8694296" cy="526166"/>
            <a:chOff x="3179886" y="2083564"/>
            <a:chExt cx="5702858" cy="369350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7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85000"/>
                  <a:lumOff val="1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6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Montserrat Hairline" panose="00000300000000000000" pitchFamily="50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7887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5613083" y="2708800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4" name="Picture Placeholder 18"/>
          <p:cNvSpPr>
            <a:spLocks noGrp="1"/>
          </p:cNvSpPr>
          <p:nvPr>
            <p:ph type="pic" sz="quarter" idx="22"/>
          </p:nvPr>
        </p:nvSpPr>
        <p:spPr>
          <a:xfrm>
            <a:off x="5613083" y="3714741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5" name="Picture Placeholder 19"/>
          <p:cNvSpPr>
            <a:spLocks noGrp="1"/>
          </p:cNvSpPr>
          <p:nvPr>
            <p:ph type="pic" sz="quarter" idx="23"/>
          </p:nvPr>
        </p:nvSpPr>
        <p:spPr>
          <a:xfrm>
            <a:off x="6405185" y="4492081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6" name="Picture Placeholder 16"/>
          <p:cNvSpPr>
            <a:spLocks noGrp="1"/>
          </p:cNvSpPr>
          <p:nvPr>
            <p:ph type="pic" sz="quarter" idx="20"/>
          </p:nvPr>
        </p:nvSpPr>
        <p:spPr>
          <a:xfrm>
            <a:off x="6405186" y="1931461"/>
            <a:ext cx="525990" cy="525990"/>
          </a:xfrm>
          <a:custGeom>
            <a:avLst/>
            <a:gdLst>
              <a:gd name="connsiteX0" fmla="*/ 262995 w 525990"/>
              <a:gd name="connsiteY0" fmla="*/ 0 h 525990"/>
              <a:gd name="connsiteX1" fmla="*/ 525990 w 525990"/>
              <a:gd name="connsiteY1" fmla="*/ 262995 h 525990"/>
              <a:gd name="connsiteX2" fmla="*/ 262995 w 525990"/>
              <a:gd name="connsiteY2" fmla="*/ 525990 h 525990"/>
              <a:gd name="connsiteX3" fmla="*/ 0 w 525990"/>
              <a:gd name="connsiteY3" fmla="*/ 262995 h 525990"/>
              <a:gd name="connsiteX4" fmla="*/ 262995 w 525990"/>
              <a:gd name="connsiteY4" fmla="*/ 0 h 525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990" h="525990">
                <a:moveTo>
                  <a:pt x="262995" y="0"/>
                </a:moveTo>
                <a:cubicBezTo>
                  <a:pt x="408243" y="0"/>
                  <a:pt x="525990" y="117747"/>
                  <a:pt x="525990" y="262995"/>
                </a:cubicBezTo>
                <a:cubicBezTo>
                  <a:pt x="525990" y="408243"/>
                  <a:pt x="408243" y="525990"/>
                  <a:pt x="262995" y="525990"/>
                </a:cubicBezTo>
                <a:cubicBezTo>
                  <a:pt x="117747" y="525990"/>
                  <a:pt x="0" y="408243"/>
                  <a:pt x="0" y="262995"/>
                </a:cubicBezTo>
                <a:cubicBezTo>
                  <a:pt x="0" y="117747"/>
                  <a:pt x="117747" y="0"/>
                  <a:pt x="262995" y="0"/>
                </a:cubicBezTo>
                <a:close/>
              </a:path>
            </a:pathLst>
          </a:custGeom>
          <a:effectLst>
            <a:outerShdw blurRad="190500" dist="38100" dir="5400000" algn="t" rotWithShape="0">
              <a:schemeClr val="bg1">
                <a:lumMod val="50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400"/>
            </a:lvl1pPr>
          </a:lstStyle>
          <a:p>
            <a:endParaRPr lang="id-ID"/>
          </a:p>
        </p:txBody>
      </p:sp>
      <p:sp>
        <p:nvSpPr>
          <p:cNvPr id="7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7606884" y="1501513"/>
            <a:ext cx="7834299" cy="4426456"/>
          </a:xfrm>
          <a:custGeom>
            <a:avLst/>
            <a:gdLst>
              <a:gd name="connsiteX0" fmla="*/ 0 w 1866900"/>
              <a:gd name="connsiteY0" fmla="*/ 0 h 3308555"/>
              <a:gd name="connsiteX1" fmla="*/ 1866900 w 1866900"/>
              <a:gd name="connsiteY1" fmla="*/ 0 h 3308555"/>
              <a:gd name="connsiteX2" fmla="*/ 1866900 w 1866900"/>
              <a:gd name="connsiteY2" fmla="*/ 3308555 h 3308555"/>
              <a:gd name="connsiteX3" fmla="*/ 0 w 1866900"/>
              <a:gd name="connsiteY3" fmla="*/ 3308555 h 330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6900" h="3308555">
                <a:moveTo>
                  <a:pt x="0" y="0"/>
                </a:moveTo>
                <a:lnTo>
                  <a:pt x="1866900" y="0"/>
                </a:lnTo>
                <a:lnTo>
                  <a:pt x="1866900" y="3308555"/>
                </a:lnTo>
                <a:lnTo>
                  <a:pt x="0" y="3308555"/>
                </a:lnTo>
                <a:close/>
              </a:path>
            </a:pathLst>
          </a:custGeom>
          <a:effectLst>
            <a:outerShdw blurRad="495300" dist="38100" dir="5400000" algn="t" rotWithShape="0">
              <a:schemeClr val="bg1">
                <a:lumMod val="75000"/>
                <a:alpha val="37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IN" dirty="0"/>
              <a:t>Drag your image here/click on picture icon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606884" y="978979"/>
            <a:ext cx="7834299" cy="507395"/>
            <a:chOff x="3179886" y="2083564"/>
            <a:chExt cx="5702858" cy="369350"/>
          </a:xfrm>
          <a:effectLst/>
        </p:grpSpPr>
        <p:grpSp>
          <p:nvGrpSpPr>
            <p:cNvPr id="9" name="Group 8"/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11" name="Round Same Side Corner Rectangle 1"/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tx1">
                  <a:lumMod val="85000"/>
                  <a:lumOff val="15000"/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  <p:sp>
          <p:nvSpPr>
            <p:cNvPr id="10" name="Rounded Rectangle 23"/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00" dirty="0">
                  <a:solidFill>
                    <a:schemeClr val="bg1">
                      <a:lumMod val="75000"/>
                    </a:schemeClr>
                  </a:solidFill>
                  <a:latin typeface="Montserrat Hairline" panose="00000300000000000000" pitchFamily="50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32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73" y="-217727"/>
            <a:ext cx="4359546" cy="7293455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955580" y="1652982"/>
            <a:ext cx="2890566" cy="3552036"/>
          </a:xfrm>
          <a:prstGeom prst="roundRect">
            <a:avLst>
              <a:gd name="adj" fmla="val 15274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63429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7029" y="4061103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009718" y="3357707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187947" y="475276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77242" y="3357706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555471" y="4752767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515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1016000"/>
            <a:ext cx="4267200" cy="4991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84737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175500" y="1130300"/>
            <a:ext cx="34417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9506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299657 w 12192000"/>
              <a:gd name="connsiteY0" fmla="*/ 0 h 6858000"/>
              <a:gd name="connsiteX1" fmla="*/ 12192000 w 12192000"/>
              <a:gd name="connsiteY1" fmla="*/ 1 h 6858000"/>
              <a:gd name="connsiteX2" fmla="*/ 12191999 w 12192000"/>
              <a:gd name="connsiteY2" fmla="*/ 3588935 h 6858000"/>
              <a:gd name="connsiteX3" fmla="*/ 6674352 w 12192000"/>
              <a:gd name="connsiteY3" fmla="*/ 6858000 h 6858000"/>
              <a:gd name="connsiteX4" fmla="*/ 1 w 12192000"/>
              <a:gd name="connsiteY4" fmla="*/ 6858000 h 6858000"/>
              <a:gd name="connsiteX5" fmla="*/ 0 w 12192000"/>
              <a:gd name="connsiteY5" fmla="*/ 49173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8299657" y="0"/>
                </a:moveTo>
                <a:lnTo>
                  <a:pt x="12192000" y="1"/>
                </a:lnTo>
                <a:lnTo>
                  <a:pt x="12191999" y="3588935"/>
                </a:lnTo>
                <a:lnTo>
                  <a:pt x="6674352" y="6858000"/>
                </a:lnTo>
                <a:lnTo>
                  <a:pt x="1" y="6858000"/>
                </a:lnTo>
                <a:lnTo>
                  <a:pt x="0" y="49173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82207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8044" y="910770"/>
            <a:ext cx="11259456" cy="4994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5613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107544" y="783770"/>
            <a:ext cx="5326742" cy="28157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07544" y="4005942"/>
            <a:ext cx="3323771" cy="2852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874002" y="4005942"/>
            <a:ext cx="3476170" cy="1959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52359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6352" y="0"/>
            <a:ext cx="2699982" cy="352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796352" y="3821372"/>
            <a:ext cx="5020102" cy="30366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1187354"/>
            <a:ext cx="3507475" cy="46402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3876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1267896" y="5227302"/>
            <a:ext cx="496662" cy="496662"/>
          </a:xfrm>
          <a:custGeom>
            <a:avLst/>
            <a:gdLst>
              <a:gd name="connsiteX0" fmla="*/ 248331 w 496662"/>
              <a:gd name="connsiteY0" fmla="*/ 0 h 496662"/>
              <a:gd name="connsiteX1" fmla="*/ 496662 w 496662"/>
              <a:gd name="connsiteY1" fmla="*/ 248331 h 496662"/>
              <a:gd name="connsiteX2" fmla="*/ 248331 w 496662"/>
              <a:gd name="connsiteY2" fmla="*/ 496662 h 496662"/>
              <a:gd name="connsiteX3" fmla="*/ 0 w 496662"/>
              <a:gd name="connsiteY3" fmla="*/ 248331 h 496662"/>
              <a:gd name="connsiteX4" fmla="*/ 248331 w 496662"/>
              <a:gd name="connsiteY4" fmla="*/ 0 h 49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62" h="496662">
                <a:moveTo>
                  <a:pt x="248331" y="0"/>
                </a:moveTo>
                <a:cubicBezTo>
                  <a:pt x="385480" y="0"/>
                  <a:pt x="496662" y="111182"/>
                  <a:pt x="496662" y="248331"/>
                </a:cubicBezTo>
                <a:cubicBezTo>
                  <a:pt x="496662" y="385480"/>
                  <a:pt x="385480" y="496662"/>
                  <a:pt x="248331" y="496662"/>
                </a:cubicBezTo>
                <a:cubicBezTo>
                  <a:pt x="111182" y="496662"/>
                  <a:pt x="0" y="385480"/>
                  <a:pt x="0" y="248331"/>
                </a:cubicBezTo>
                <a:cubicBezTo>
                  <a:pt x="0" y="111182"/>
                  <a:pt x="111182" y="0"/>
                  <a:pt x="2483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Font typeface="Arial" panose="020B0604020202020204" pitchFamily="34" charset="0"/>
              <a:buNone/>
              <a:defRPr sz="700"/>
            </a:lvl1pPr>
          </a:lstStyle>
          <a:p>
            <a:endParaRPr lang="id-ID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06717" y="488961"/>
            <a:ext cx="2072683" cy="13849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sz="900" b="1" spc="300" dirty="0">
                <a:solidFill>
                  <a:schemeClr val="bg2">
                    <a:lumMod val="1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TAGLINE IN HERE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89147" y="514361"/>
            <a:ext cx="37737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15691" y="6238101"/>
            <a:ext cx="550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200" b="0" i="0" strike="noStrike" spc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id-ID" sz="1200" b="0" i="0" strike="noStrike" spc="0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477000" y="488961"/>
            <a:ext cx="5318300" cy="30733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12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1006475" y="3121025"/>
            <a:ext cx="2679700" cy="37369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755355" y="-547"/>
            <a:ext cx="2679700" cy="37369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8505688" y="2081213"/>
            <a:ext cx="2679700" cy="373697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06664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889366" y="3510976"/>
            <a:ext cx="1046933" cy="1120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8893070" y="3510976"/>
            <a:ext cx="1046933" cy="1120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81393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8153400" cy="572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162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90418" y="3357705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130546" y="475276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291267" y="3357704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431395" y="4752767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592115" y="3357704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7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619500" y="0"/>
            <a:ext cx="51943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931739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1066800"/>
            <a:ext cx="8610600" cy="5791200"/>
          </a:xfrm>
          <a:custGeom>
            <a:avLst/>
            <a:gdLst>
              <a:gd name="connsiteX0" fmla="*/ 0 w 8610600"/>
              <a:gd name="connsiteY0" fmla="*/ 0 h 5791200"/>
              <a:gd name="connsiteX1" fmla="*/ 5245100 w 8610600"/>
              <a:gd name="connsiteY1" fmla="*/ 0 h 5791200"/>
              <a:gd name="connsiteX2" fmla="*/ 5245100 w 8610600"/>
              <a:gd name="connsiteY2" fmla="*/ 2413000 h 5791200"/>
              <a:gd name="connsiteX3" fmla="*/ 8610600 w 8610600"/>
              <a:gd name="connsiteY3" fmla="*/ 2413000 h 5791200"/>
              <a:gd name="connsiteX4" fmla="*/ 8610600 w 8610600"/>
              <a:gd name="connsiteY4" fmla="*/ 5791200 h 5791200"/>
              <a:gd name="connsiteX5" fmla="*/ 0 w 8610600"/>
              <a:gd name="connsiteY5" fmla="*/ 5791200 h 57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10600" h="5791200">
                <a:moveTo>
                  <a:pt x="0" y="0"/>
                </a:moveTo>
                <a:lnTo>
                  <a:pt x="5245100" y="0"/>
                </a:lnTo>
                <a:lnTo>
                  <a:pt x="5245100" y="2413000"/>
                </a:lnTo>
                <a:lnTo>
                  <a:pt x="8610600" y="2413000"/>
                </a:lnTo>
                <a:lnTo>
                  <a:pt x="8610600" y="5791200"/>
                </a:lnTo>
                <a:lnTo>
                  <a:pt x="0" y="5791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346699" y="0"/>
            <a:ext cx="6845301" cy="337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425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048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44000" y="0"/>
            <a:ext cx="3048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02450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24300" y="1422399"/>
            <a:ext cx="8267700" cy="4546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2378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924300" y="2311399"/>
            <a:ext cx="8267700" cy="4546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7552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71500" y="1181099"/>
            <a:ext cx="7645400" cy="45466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0678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57943" y="1030515"/>
            <a:ext cx="3802744" cy="5827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927600" y="0"/>
            <a:ext cx="3802744" cy="58274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62112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57943" y="1030515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20143" y="2452915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682343" y="1030514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044543" y="2452914"/>
            <a:ext cx="2140857" cy="3541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5477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61443" y="0"/>
            <a:ext cx="225515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025243" y="0"/>
            <a:ext cx="2255157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8489043" y="0"/>
            <a:ext cx="2255157" cy="2908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794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7957" y="1059542"/>
            <a:ext cx="2255157" cy="3171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991757" y="1059542"/>
            <a:ext cx="2255157" cy="3171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55557" y="1059541"/>
            <a:ext cx="2255157" cy="31713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90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1115" y="474315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331834" y="3357705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491013" y="4752768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32684" y="3357705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91914" y="4061102"/>
            <a:ext cx="798285" cy="798286"/>
          </a:xfrm>
          <a:prstGeom prst="ellipse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415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060043" y="1041400"/>
            <a:ext cx="2255157" cy="234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060042" y="3670300"/>
            <a:ext cx="2255157" cy="234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71340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543300" y="0"/>
            <a:ext cx="86487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1267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4500" y="819150"/>
            <a:ext cx="3651250" cy="5264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4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4298042" y="819150"/>
            <a:ext cx="3651250" cy="34625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298042" y="4455886"/>
            <a:ext cx="3651250" cy="16274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32164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516915" y="0"/>
            <a:ext cx="196215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217309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6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99039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95300" y="790575"/>
            <a:ext cx="11220450" cy="3038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801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416563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76250" y="952500"/>
            <a:ext cx="4324350" cy="5029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71105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90549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474626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358703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6242780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8126857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10010934" y="9525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90549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474626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358703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242780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8126857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10010934" y="3695700"/>
            <a:ext cx="1645920" cy="1619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59049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Custom Layou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04825" y="503932"/>
            <a:ext cx="11182350" cy="5850136"/>
          </a:xfrm>
          <a:prstGeom prst="rect">
            <a:avLst/>
          </a:prstGeom>
          <a:solidFill>
            <a:schemeClr val="bg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54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1" y="928914"/>
            <a:ext cx="3846286" cy="50509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807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64089" y="792195"/>
            <a:ext cx="5546745" cy="5244911"/>
          </a:xfrm>
          <a:custGeom>
            <a:avLst/>
            <a:gdLst>
              <a:gd name="connsiteX0" fmla="*/ 0 w 6125741"/>
              <a:gd name="connsiteY0" fmla="*/ 0 h 5792400"/>
              <a:gd name="connsiteX1" fmla="*/ 1343167 w 6125741"/>
              <a:gd name="connsiteY1" fmla="*/ 0 h 5792400"/>
              <a:gd name="connsiteX2" fmla="*/ 1918007 w 6125741"/>
              <a:gd name="connsiteY2" fmla="*/ 3801109 h 5792400"/>
              <a:gd name="connsiteX3" fmla="*/ 2480805 w 6125741"/>
              <a:gd name="connsiteY3" fmla="*/ 8583 h 5792400"/>
              <a:gd name="connsiteX4" fmla="*/ 3705150 w 6125741"/>
              <a:gd name="connsiteY4" fmla="*/ 0 h 5792400"/>
              <a:gd name="connsiteX5" fmla="*/ 4278385 w 6125741"/>
              <a:gd name="connsiteY5" fmla="*/ 3801109 h 5792400"/>
              <a:gd name="connsiteX6" fmla="*/ 4841985 w 6125741"/>
              <a:gd name="connsiteY6" fmla="*/ 0 h 5792400"/>
              <a:gd name="connsiteX7" fmla="*/ 6125741 w 6125741"/>
              <a:gd name="connsiteY7" fmla="*/ 0 h 5792400"/>
              <a:gd name="connsiteX8" fmla="*/ 4885339 w 6125741"/>
              <a:gd name="connsiteY8" fmla="*/ 5792400 h 5792400"/>
              <a:gd name="connsiteX9" fmla="*/ 3590343 w 6125741"/>
              <a:gd name="connsiteY9" fmla="*/ 5792400 h 5792400"/>
              <a:gd name="connsiteX10" fmla="*/ 3066082 w 6125741"/>
              <a:gd name="connsiteY10" fmla="*/ 2329712 h 5792400"/>
              <a:gd name="connsiteX11" fmla="*/ 2523356 w 6125741"/>
              <a:gd name="connsiteY11" fmla="*/ 5792400 h 5792400"/>
              <a:gd name="connsiteX12" fmla="*/ 1229965 w 6125741"/>
              <a:gd name="connsiteY12" fmla="*/ 5792400 h 57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25741" h="5792400">
                <a:moveTo>
                  <a:pt x="0" y="0"/>
                </a:moveTo>
                <a:lnTo>
                  <a:pt x="1343167" y="0"/>
                </a:lnTo>
                <a:lnTo>
                  <a:pt x="1918007" y="3801109"/>
                </a:lnTo>
                <a:lnTo>
                  <a:pt x="2480805" y="8583"/>
                </a:lnTo>
                <a:lnTo>
                  <a:pt x="3705150" y="0"/>
                </a:lnTo>
                <a:lnTo>
                  <a:pt x="4278385" y="3801109"/>
                </a:lnTo>
                <a:lnTo>
                  <a:pt x="4841985" y="0"/>
                </a:lnTo>
                <a:lnTo>
                  <a:pt x="6125741" y="0"/>
                </a:lnTo>
                <a:lnTo>
                  <a:pt x="4885339" y="5792400"/>
                </a:lnTo>
                <a:lnTo>
                  <a:pt x="3590343" y="5792400"/>
                </a:lnTo>
                <a:lnTo>
                  <a:pt x="3066082" y="2329712"/>
                </a:lnTo>
                <a:lnTo>
                  <a:pt x="2523356" y="5792400"/>
                </a:lnTo>
                <a:lnTo>
                  <a:pt x="1229965" y="5792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71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icture Placeholder 73">
            <a:extLst>
              <a:ext uri="{FF2B5EF4-FFF2-40B4-BE49-F238E27FC236}">
                <a16:creationId xmlns="" xmlns:a16="http://schemas.microsoft.com/office/drawing/2014/main" id="{03AEB4CA-F3FB-462A-9104-71D93EEE67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26901"/>
            <a:ext cx="5257802" cy="5004199"/>
          </a:xfrm>
          <a:custGeom>
            <a:avLst/>
            <a:gdLst>
              <a:gd name="connsiteX0" fmla="*/ 0 w 5257802"/>
              <a:gd name="connsiteY0" fmla="*/ 0 h 5004199"/>
              <a:gd name="connsiteX1" fmla="*/ 5116684 w 5257802"/>
              <a:gd name="connsiteY1" fmla="*/ 0 h 5004199"/>
              <a:gd name="connsiteX2" fmla="*/ 5257802 w 5257802"/>
              <a:gd name="connsiteY2" fmla="*/ 141118 h 5004199"/>
              <a:gd name="connsiteX3" fmla="*/ 5257802 w 5257802"/>
              <a:gd name="connsiteY3" fmla="*/ 4863081 h 5004199"/>
              <a:gd name="connsiteX4" fmla="*/ 5116684 w 5257802"/>
              <a:gd name="connsiteY4" fmla="*/ 5004199 h 5004199"/>
              <a:gd name="connsiteX5" fmla="*/ 0 w 5257802"/>
              <a:gd name="connsiteY5" fmla="*/ 5004199 h 500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7802" h="5004199">
                <a:moveTo>
                  <a:pt x="0" y="0"/>
                </a:moveTo>
                <a:lnTo>
                  <a:pt x="5116684" y="0"/>
                </a:lnTo>
                <a:cubicBezTo>
                  <a:pt x="5194621" y="0"/>
                  <a:pt x="5257802" y="63181"/>
                  <a:pt x="5257802" y="141118"/>
                </a:cubicBezTo>
                <a:lnTo>
                  <a:pt x="5257802" y="4863081"/>
                </a:lnTo>
                <a:cubicBezTo>
                  <a:pt x="5257802" y="4941018"/>
                  <a:pt x="5194621" y="5004199"/>
                  <a:pt x="5116684" y="5004199"/>
                </a:cubicBezTo>
                <a:lnTo>
                  <a:pt x="0" y="5004199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65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C3F14B1E-A742-4CE3-A569-3ED752AA7E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29201" y="814388"/>
            <a:ext cx="3871912" cy="5229225"/>
          </a:xfrm>
          <a:custGeom>
            <a:avLst/>
            <a:gdLst>
              <a:gd name="connsiteX0" fmla="*/ 140318 w 3871912"/>
              <a:gd name="connsiteY0" fmla="*/ 0 h 5229225"/>
              <a:gd name="connsiteX1" fmla="*/ 3731594 w 3871912"/>
              <a:gd name="connsiteY1" fmla="*/ 0 h 5229225"/>
              <a:gd name="connsiteX2" fmla="*/ 3871912 w 3871912"/>
              <a:gd name="connsiteY2" fmla="*/ 140318 h 5229225"/>
              <a:gd name="connsiteX3" fmla="*/ 3871912 w 3871912"/>
              <a:gd name="connsiteY3" fmla="*/ 5088907 h 5229225"/>
              <a:gd name="connsiteX4" fmla="*/ 3731594 w 3871912"/>
              <a:gd name="connsiteY4" fmla="*/ 5229225 h 5229225"/>
              <a:gd name="connsiteX5" fmla="*/ 140318 w 3871912"/>
              <a:gd name="connsiteY5" fmla="*/ 5229225 h 5229225"/>
              <a:gd name="connsiteX6" fmla="*/ 0 w 3871912"/>
              <a:gd name="connsiteY6" fmla="*/ 5088907 h 5229225"/>
              <a:gd name="connsiteX7" fmla="*/ 0 w 3871912"/>
              <a:gd name="connsiteY7" fmla="*/ 140318 h 5229225"/>
              <a:gd name="connsiteX8" fmla="*/ 140318 w 3871912"/>
              <a:gd name="connsiteY8" fmla="*/ 0 h 522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1912" h="5229225">
                <a:moveTo>
                  <a:pt x="140318" y="0"/>
                </a:moveTo>
                <a:lnTo>
                  <a:pt x="3731594" y="0"/>
                </a:lnTo>
                <a:cubicBezTo>
                  <a:pt x="3809089" y="0"/>
                  <a:pt x="3871912" y="62823"/>
                  <a:pt x="3871912" y="140318"/>
                </a:cubicBezTo>
                <a:lnTo>
                  <a:pt x="3871912" y="5088907"/>
                </a:lnTo>
                <a:cubicBezTo>
                  <a:pt x="3871912" y="5166402"/>
                  <a:pt x="3809089" y="5229225"/>
                  <a:pt x="3731594" y="5229225"/>
                </a:cubicBezTo>
                <a:lnTo>
                  <a:pt x="140318" y="5229225"/>
                </a:lnTo>
                <a:cubicBezTo>
                  <a:pt x="62823" y="5229225"/>
                  <a:pt x="0" y="5166402"/>
                  <a:pt x="0" y="5088907"/>
                </a:cubicBezTo>
                <a:lnTo>
                  <a:pt x="0" y="140318"/>
                </a:lnTo>
                <a:cubicBezTo>
                  <a:pt x="0" y="62823"/>
                  <a:pt x="62823" y="0"/>
                  <a:pt x="140318" y="0"/>
                </a:cubicBez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1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06C2EBBC-3A2D-4951-96DB-309753AE34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29900"/>
            <a:ext cx="4782458" cy="6887899"/>
          </a:xfrm>
          <a:custGeom>
            <a:avLst/>
            <a:gdLst>
              <a:gd name="connsiteX0" fmla="*/ 1 w 4782458"/>
              <a:gd name="connsiteY0" fmla="*/ 0 h 6887899"/>
              <a:gd name="connsiteX1" fmla="*/ 4782458 w 4782458"/>
              <a:gd name="connsiteY1" fmla="*/ 0 h 6887899"/>
              <a:gd name="connsiteX2" fmla="*/ 4782458 w 4782458"/>
              <a:gd name="connsiteY2" fmla="*/ 4485786 h 6887899"/>
              <a:gd name="connsiteX3" fmla="*/ 4782457 w 4782458"/>
              <a:gd name="connsiteY3" fmla="*/ 4485786 h 6887899"/>
              <a:gd name="connsiteX4" fmla="*/ 4782457 w 4782458"/>
              <a:gd name="connsiteY4" fmla="*/ 4580128 h 6887899"/>
              <a:gd name="connsiteX5" fmla="*/ 4782458 w 4782458"/>
              <a:gd name="connsiteY5" fmla="*/ 4580128 h 6887899"/>
              <a:gd name="connsiteX6" fmla="*/ 4782458 w 4782458"/>
              <a:gd name="connsiteY6" fmla="*/ 6887899 h 6887899"/>
              <a:gd name="connsiteX7" fmla="*/ 1 w 4782458"/>
              <a:gd name="connsiteY7" fmla="*/ 6887899 h 6887899"/>
              <a:gd name="connsiteX8" fmla="*/ 1 w 4782458"/>
              <a:gd name="connsiteY8" fmla="*/ 5836194 h 6887899"/>
              <a:gd name="connsiteX9" fmla="*/ 0 w 4782458"/>
              <a:gd name="connsiteY9" fmla="*/ 5836186 h 6887899"/>
              <a:gd name="connsiteX10" fmla="*/ 0 w 4782458"/>
              <a:gd name="connsiteY10" fmla="*/ 1650658 h 6887899"/>
              <a:gd name="connsiteX11" fmla="*/ 1 w 4782458"/>
              <a:gd name="connsiteY11" fmla="*/ 1650651 h 688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82458" h="6887899">
                <a:moveTo>
                  <a:pt x="1" y="0"/>
                </a:moveTo>
                <a:lnTo>
                  <a:pt x="4782458" y="0"/>
                </a:lnTo>
                <a:lnTo>
                  <a:pt x="4782458" y="4485786"/>
                </a:lnTo>
                <a:lnTo>
                  <a:pt x="4782457" y="4485786"/>
                </a:lnTo>
                <a:lnTo>
                  <a:pt x="4782457" y="4580128"/>
                </a:lnTo>
                <a:lnTo>
                  <a:pt x="4782458" y="4580128"/>
                </a:lnTo>
                <a:lnTo>
                  <a:pt x="4782458" y="6887899"/>
                </a:lnTo>
                <a:lnTo>
                  <a:pt x="1" y="6887899"/>
                </a:lnTo>
                <a:lnTo>
                  <a:pt x="1" y="5836194"/>
                </a:lnTo>
                <a:lnTo>
                  <a:pt x="0" y="5836186"/>
                </a:lnTo>
                <a:lnTo>
                  <a:pt x="0" y="1650658"/>
                </a:lnTo>
                <a:lnTo>
                  <a:pt x="1" y="1650651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325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63">
            <a:extLst>
              <a:ext uri="{FF2B5EF4-FFF2-40B4-BE49-F238E27FC236}">
                <a16:creationId xmlns="" xmlns:a16="http://schemas.microsoft.com/office/drawing/2014/main" id="{D5B64FF1-9189-45CD-AD37-11DB0A8812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1999" cy="4214813"/>
          </a:xfrm>
          <a:custGeom>
            <a:avLst/>
            <a:gdLst>
              <a:gd name="connsiteX0" fmla="*/ 0 w 11292892"/>
              <a:gd name="connsiteY0" fmla="*/ 0 h 2814638"/>
              <a:gd name="connsiteX1" fmla="*/ 11292892 w 11292892"/>
              <a:gd name="connsiteY1" fmla="*/ 0 h 2814638"/>
              <a:gd name="connsiteX2" fmla="*/ 11292892 w 11292892"/>
              <a:gd name="connsiteY2" fmla="*/ 2814638 h 2814638"/>
              <a:gd name="connsiteX3" fmla="*/ 0 w 11292892"/>
              <a:gd name="connsiteY3" fmla="*/ 2814638 h 2814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92892" h="2814638">
                <a:moveTo>
                  <a:pt x="0" y="0"/>
                </a:moveTo>
                <a:lnTo>
                  <a:pt x="11292892" y="0"/>
                </a:lnTo>
                <a:lnTo>
                  <a:pt x="11292892" y="2814638"/>
                </a:lnTo>
                <a:lnTo>
                  <a:pt x="0" y="2814638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726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5744785-6295-47BF-A35B-9FD55DA02D3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168774"/>
          </a:xfrm>
          <a:custGeom>
            <a:avLst/>
            <a:gdLst>
              <a:gd name="connsiteX0" fmla="*/ 0 w 12192000"/>
              <a:gd name="connsiteY0" fmla="*/ 0 h 3168774"/>
              <a:gd name="connsiteX1" fmla="*/ 12192000 w 12192000"/>
              <a:gd name="connsiteY1" fmla="*/ 0 h 3168774"/>
              <a:gd name="connsiteX2" fmla="*/ 12192000 w 12192000"/>
              <a:gd name="connsiteY2" fmla="*/ 3168774 h 3168774"/>
              <a:gd name="connsiteX3" fmla="*/ 0 w 12192000"/>
              <a:gd name="connsiteY3" fmla="*/ 3168774 h 316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68774">
                <a:moveTo>
                  <a:pt x="0" y="0"/>
                </a:moveTo>
                <a:lnTo>
                  <a:pt x="12192000" y="0"/>
                </a:lnTo>
                <a:lnTo>
                  <a:pt x="12192000" y="3168774"/>
                </a:lnTo>
                <a:lnTo>
                  <a:pt x="0" y="3168774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2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5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70" Type="http://schemas.openxmlformats.org/officeDocument/2006/relationships/slideLayout" Target="../slideLayouts/slideLayout70.xml"/><Relationship Id="rId71" Type="http://schemas.openxmlformats.org/officeDocument/2006/relationships/slideLayout" Target="../slideLayouts/slideLayout71.xml"/><Relationship Id="rId72" Type="http://schemas.openxmlformats.org/officeDocument/2006/relationships/slideLayout" Target="../slideLayouts/slideLayout72.xml"/><Relationship Id="rId73" Type="http://schemas.openxmlformats.org/officeDocument/2006/relationships/slideLayout" Target="../slideLayouts/slideLayout73.xml"/><Relationship Id="rId74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5.xml"/><Relationship Id="rId76" Type="http://schemas.openxmlformats.org/officeDocument/2006/relationships/slideLayout" Target="../slideLayouts/slideLayout76.xml"/><Relationship Id="rId77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79.xml"/><Relationship Id="rId90" Type="http://schemas.openxmlformats.org/officeDocument/2006/relationships/slideLayout" Target="../slideLayouts/slideLayout90.xml"/><Relationship Id="rId91" Type="http://schemas.openxmlformats.org/officeDocument/2006/relationships/slideLayout" Target="../slideLayouts/slideLayout91.xml"/><Relationship Id="rId92" Type="http://schemas.openxmlformats.org/officeDocument/2006/relationships/slideLayout" Target="../slideLayouts/slideLayout92.xml"/><Relationship Id="rId93" Type="http://schemas.openxmlformats.org/officeDocument/2006/relationships/slideLayout" Target="../slideLayouts/slideLayout93.xml"/><Relationship Id="rId94" Type="http://schemas.openxmlformats.org/officeDocument/2006/relationships/slideLayout" Target="../slideLayouts/slideLayout94.xml"/><Relationship Id="rId95" Type="http://schemas.openxmlformats.org/officeDocument/2006/relationships/slideLayout" Target="../slideLayouts/slideLayout95.xml"/><Relationship Id="rId9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1" Type="http://schemas.openxmlformats.org/officeDocument/2006/relationships/slideLayout" Target="../slideLayouts/slideLayout81.xml"/><Relationship Id="rId82" Type="http://schemas.openxmlformats.org/officeDocument/2006/relationships/slideLayout" Target="../slideLayouts/slideLayout82.xml"/><Relationship Id="rId83" Type="http://schemas.openxmlformats.org/officeDocument/2006/relationships/slideLayout" Target="../slideLayouts/slideLayout83.xml"/><Relationship Id="rId84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86.xml"/><Relationship Id="rId87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01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  <p:sldLayoutId id="2147483690" r:id="rId4"/>
    <p:sldLayoutId id="2147483667" r:id="rId5"/>
    <p:sldLayoutId id="2147483738" r:id="rId6"/>
    <p:sldLayoutId id="2147483739" r:id="rId7"/>
    <p:sldLayoutId id="2147483740" r:id="rId8"/>
    <p:sldLayoutId id="2147483736" r:id="rId9"/>
    <p:sldLayoutId id="2147483727" r:id="rId10"/>
    <p:sldLayoutId id="2147483726" r:id="rId11"/>
    <p:sldLayoutId id="2147483729" r:id="rId12"/>
    <p:sldLayoutId id="2147483707" r:id="rId13"/>
    <p:sldLayoutId id="2147483724" r:id="rId14"/>
    <p:sldLayoutId id="2147483750" r:id="rId15"/>
    <p:sldLayoutId id="2147483725" r:id="rId16"/>
    <p:sldLayoutId id="2147483706" r:id="rId17"/>
    <p:sldLayoutId id="2147483700" r:id="rId18"/>
    <p:sldLayoutId id="2147483733" r:id="rId19"/>
    <p:sldLayoutId id="2147483701" r:id="rId20"/>
    <p:sldLayoutId id="2147483699" r:id="rId21"/>
    <p:sldLayoutId id="2147483697" r:id="rId22"/>
    <p:sldLayoutId id="2147483696" r:id="rId23"/>
    <p:sldLayoutId id="2147483695" r:id="rId24"/>
    <p:sldLayoutId id="2147483694" r:id="rId25"/>
    <p:sldLayoutId id="2147483692" r:id="rId26"/>
    <p:sldLayoutId id="2147483691" r:id="rId27"/>
    <p:sldLayoutId id="2147483687" r:id="rId28"/>
    <p:sldLayoutId id="2147483686" r:id="rId29"/>
    <p:sldLayoutId id="2147483685" r:id="rId30"/>
    <p:sldLayoutId id="2147483684" r:id="rId31"/>
    <p:sldLayoutId id="2147483683" r:id="rId32"/>
    <p:sldLayoutId id="2147483693" r:id="rId33"/>
    <p:sldLayoutId id="2147483682" r:id="rId34"/>
    <p:sldLayoutId id="2147483681" r:id="rId35"/>
    <p:sldLayoutId id="2147483751" r:id="rId36"/>
    <p:sldLayoutId id="2147483735" r:id="rId37"/>
    <p:sldLayoutId id="2147483680" r:id="rId38"/>
    <p:sldLayoutId id="2147483678" r:id="rId39"/>
    <p:sldLayoutId id="2147483702" r:id="rId40"/>
    <p:sldLayoutId id="2147483714" r:id="rId41"/>
    <p:sldLayoutId id="2147483716" r:id="rId42"/>
    <p:sldLayoutId id="2147483718" r:id="rId43"/>
    <p:sldLayoutId id="2147483721" r:id="rId44"/>
    <p:sldLayoutId id="2147483720" r:id="rId45"/>
    <p:sldLayoutId id="2147483723" r:id="rId46"/>
    <p:sldLayoutId id="2147483703" r:id="rId47"/>
    <p:sldLayoutId id="2147483704" r:id="rId48"/>
    <p:sldLayoutId id="2147483705" r:id="rId49"/>
    <p:sldLayoutId id="2147483708" r:id="rId50"/>
    <p:sldLayoutId id="2147483709" r:id="rId51"/>
    <p:sldLayoutId id="2147483730" r:id="rId52"/>
    <p:sldLayoutId id="2147483710" r:id="rId53"/>
    <p:sldLayoutId id="2147483711" r:id="rId54"/>
    <p:sldLayoutId id="2147483712" r:id="rId55"/>
    <p:sldLayoutId id="2147483713" r:id="rId56"/>
    <p:sldLayoutId id="2147483715" r:id="rId57"/>
    <p:sldLayoutId id="2147483717" r:id="rId58"/>
    <p:sldLayoutId id="2147483722" r:id="rId59"/>
    <p:sldLayoutId id="2147483679" r:id="rId60"/>
    <p:sldLayoutId id="2147483698" r:id="rId61"/>
    <p:sldLayoutId id="2147483677" r:id="rId62"/>
    <p:sldLayoutId id="2147483676" r:id="rId63"/>
    <p:sldLayoutId id="2147483675" r:id="rId64"/>
    <p:sldLayoutId id="2147483674" r:id="rId65"/>
    <p:sldLayoutId id="2147483672" r:id="rId66"/>
    <p:sldLayoutId id="2147483673" r:id="rId67"/>
    <p:sldLayoutId id="2147483671" r:id="rId68"/>
    <p:sldLayoutId id="2147483650" r:id="rId69"/>
    <p:sldLayoutId id="2147483651" r:id="rId70"/>
    <p:sldLayoutId id="2147483652" r:id="rId71"/>
    <p:sldLayoutId id="2147483670" r:id="rId72"/>
    <p:sldLayoutId id="2147483653" r:id="rId73"/>
    <p:sldLayoutId id="2147483654" r:id="rId74"/>
    <p:sldLayoutId id="2147483655" r:id="rId75"/>
    <p:sldLayoutId id="2147483656" r:id="rId76"/>
    <p:sldLayoutId id="2147483657" r:id="rId77"/>
    <p:sldLayoutId id="2147483658" r:id="rId78"/>
    <p:sldLayoutId id="2147483669" r:id="rId79"/>
    <p:sldLayoutId id="2147483659" r:id="rId80"/>
    <p:sldLayoutId id="2147483660" r:id="rId81"/>
    <p:sldLayoutId id="2147483661" r:id="rId82"/>
    <p:sldLayoutId id="2147483662" r:id="rId83"/>
    <p:sldLayoutId id="2147483663" r:id="rId84"/>
    <p:sldLayoutId id="2147483664" r:id="rId85"/>
    <p:sldLayoutId id="2147483665" r:id="rId86"/>
    <p:sldLayoutId id="2147483668" r:id="rId87"/>
    <p:sldLayoutId id="2147483666" r:id="rId88"/>
    <p:sldLayoutId id="2147483731" r:id="rId89"/>
    <p:sldLayoutId id="2147483745" r:id="rId90"/>
    <p:sldLayoutId id="2147483752" r:id="rId91"/>
    <p:sldLayoutId id="2147483753" r:id="rId92"/>
    <p:sldLayoutId id="2147483754" r:id="rId93"/>
    <p:sldLayoutId id="2147483755" r:id="rId94"/>
    <p:sldLayoutId id="2147483756" r:id="rId9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2.xml"/><Relationship Id="rId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93.xml"/><Relationship Id="rId2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47.jp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19.tiff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tiff"/><Relationship Id="rId3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52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5.png"/><Relationship Id="rId5" Type="http://schemas.openxmlformats.org/officeDocument/2006/relationships/image" Target="../media/image53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54.jpg"/><Relationship Id="rId3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hyperlink" Target="https://www.nature.com/nrmicro" TargetMode="External"/><Relationship Id="rId3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showcase/9427510/video/737568546" TargetMode="External"/><Relationship Id="rId4" Type="http://schemas.openxmlformats.org/officeDocument/2006/relationships/hyperlink" Target="https://www.ncbi.nlm.nih.gov/books/NBK585192/" TargetMode="External"/><Relationship Id="rId5" Type="http://schemas.openxmlformats.org/officeDocument/2006/relationships/hyperlink" Target="https://doi.org/10.1016/j.bbih.2022.100485" TargetMode="External"/><Relationship Id="rId6" Type="http://schemas.openxmlformats.org/officeDocument/2006/relationships/hyperlink" Target="https://www.dysautonomiainternational.org/pdf/RoweOIsummary.pdf" TargetMode="External"/><Relationship Id="rId7" Type="http://schemas.openxmlformats.org/officeDocument/2006/relationships/image" Target="../media/image19.tiff"/><Relationship Id="rId1" Type="http://schemas.openxmlformats.org/officeDocument/2006/relationships/slideLayout" Target="../slideLayouts/slideLayout95.xml"/><Relationship Id="rId2" Type="http://schemas.openxmlformats.org/officeDocument/2006/relationships/hyperlink" Target="https://doi.org/10.1038/s41579-022-00846-2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5.tiff"/><Relationship Id="rId3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8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Relationship Id="rId3" Type="http://schemas.openxmlformats.org/officeDocument/2006/relationships/image" Target="../media/image2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9.tiff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31.tif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7B505127-2719-0D25-923F-E83688442B41}"/>
              </a:ext>
            </a:extLst>
          </p:cNvPr>
          <p:cNvGrpSpPr/>
          <p:nvPr/>
        </p:nvGrpSpPr>
        <p:grpSpPr>
          <a:xfrm>
            <a:off x="473794" y="560163"/>
            <a:ext cx="8001270" cy="5649394"/>
            <a:chOff x="1434427" y="-578516"/>
            <a:chExt cx="9768492" cy="68971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56F410B7-97D5-DCED-C9F8-99715D35D0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375DE689-6A5C-1271-F367-7E6B3651E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5B1EEFAD-5792-D6CD-919B-6AC89223D599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8F52DD4F-2B2D-4D0D-9891-32C89A652920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D4146901-F057-BB2C-7AD7-B41BA81131D5}"/>
                </a:ext>
              </a:extLst>
            </p:cNvPr>
            <p:cNvCxnSpPr/>
            <p:nvPr/>
          </p:nvCxnSpPr>
          <p:spPr>
            <a:xfrm flipH="1">
              <a:off x="1484754" y="-578516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FAFC4772-A3F6-DF7F-DD07-38D994471D25}"/>
              </a:ext>
            </a:extLst>
          </p:cNvPr>
          <p:cNvSpPr/>
          <p:nvPr/>
        </p:nvSpPr>
        <p:spPr>
          <a:xfrm>
            <a:off x="1181101" y="3763022"/>
            <a:ext cx="9877424" cy="3094978"/>
          </a:xfrm>
          <a:prstGeom prst="rect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291D0284-50CE-D901-72BE-09750E29BDA5}"/>
              </a:ext>
            </a:extLst>
          </p:cNvPr>
          <p:cNvSpPr txBox="1">
            <a:spLocks/>
          </p:cNvSpPr>
          <p:nvPr/>
        </p:nvSpPr>
        <p:spPr>
          <a:xfrm>
            <a:off x="1981340" y="1940047"/>
            <a:ext cx="8092923" cy="173355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8BC33E"/>
                </a:solidFill>
                <a:latin typeface="DM Sans" pitchFamily="2" charset="0"/>
              </a:rPr>
              <a:t>S08: </a:t>
            </a:r>
          </a:p>
          <a:p>
            <a:pPr algn="ctr"/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An Integrative Approach 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</a:b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To 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Long COVID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="" xmlns:a16="http://schemas.microsoft.com/office/drawing/2014/main" id="{E2671178-588D-9CB6-5990-61461BBF6BC9}"/>
              </a:ext>
            </a:extLst>
          </p:cNvPr>
          <p:cNvSpPr txBox="1">
            <a:spLocks/>
          </p:cNvSpPr>
          <p:nvPr/>
        </p:nvSpPr>
        <p:spPr>
          <a:xfrm>
            <a:off x="1691122" y="4163290"/>
            <a:ext cx="4450220" cy="14504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8BC33E"/>
                </a:solidFill>
                <a:latin typeface="DM Sans" pitchFamily="2" charset="0"/>
              </a:rPr>
              <a:t>Ashley Drapeau PA-C, Dipl. Ac. </a:t>
            </a:r>
            <a:r>
              <a:rPr lang="en-US" sz="1600" b="1" dirty="0" err="1">
                <a:solidFill>
                  <a:srgbClr val="8BC33E"/>
                </a:solidFill>
                <a:latin typeface="DM Sans" pitchFamily="2" charset="0"/>
              </a:rPr>
              <a:t>M.Ac</a:t>
            </a:r>
            <a:r>
              <a:rPr lang="en-US" sz="1600" b="1" dirty="0">
                <a:solidFill>
                  <a:srgbClr val="8BC33E"/>
                </a:solidFill>
                <a:latin typeface="DM Sans" pitchFamily="2" charset="0"/>
              </a:rPr>
              <a:t>, MPAS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Medical Director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Director, Long COVID Program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GW Center for Integrative Medicine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Adjunct Associate Professor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George Washington University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Resiliency &amp; Well-Being Center</a:t>
            </a:r>
          </a:p>
          <a:p>
            <a:pPr>
              <a:lnSpc>
                <a:spcPct val="100000"/>
              </a:lnSpc>
            </a:pPr>
            <a:endParaRPr lang="en-US" sz="1200" b="1" dirty="0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81EA8A2-98B8-D459-F445-C566F5C94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279" y="273669"/>
            <a:ext cx="4119047" cy="130376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D61FB63-8366-8F0F-E4F1-5B4E09EE7127}"/>
              </a:ext>
            </a:extLst>
          </p:cNvPr>
          <p:cNvSpPr txBox="1"/>
          <p:nvPr/>
        </p:nvSpPr>
        <p:spPr>
          <a:xfrm>
            <a:off x="6651363" y="4092312"/>
            <a:ext cx="4051719" cy="2987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8BC33E"/>
                </a:solidFill>
                <a:latin typeface="DM Sans" pitchFamily="2" charset="0"/>
              </a:rPr>
              <a:t>Mikhail Kogan, MD</a:t>
            </a:r>
            <a:r>
              <a:rPr lang="en-US" sz="1200" b="1" dirty="0">
                <a:solidFill>
                  <a:schemeClr val="bg1"/>
                </a:solidFill>
                <a:latin typeface="DM Sans" pitchFamily="2" charset="0"/>
              </a:rPr>
              <a:t/>
            </a:r>
            <a:br>
              <a:rPr lang="en-US" sz="1200" b="1" dirty="0">
                <a:solidFill>
                  <a:schemeClr val="bg1"/>
                </a:solidFill>
                <a:latin typeface="DM Sans" pitchFamily="2" charset="0"/>
              </a:rPr>
            </a:b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Chief Medical Officer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GW Center for Integrative Medicine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Associate Professor of Medicine, George Washington University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DM Sans" pitchFamily="2" charset="0"/>
              </a:rPr>
              <a:t>Founder and Member of the Board , AIM Health Institute, DC Based non profit delivering integrative services to underserved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chemeClr val="bg1"/>
              </a:solidFill>
              <a:latin typeface="DM Sans" pitchFamily="2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52DDE528-DC4F-C3FA-56D1-37A6E7C98DD8}"/>
              </a:ext>
            </a:extLst>
          </p:cNvPr>
          <p:cNvCxnSpPr/>
          <p:nvPr/>
        </p:nvCxnSpPr>
        <p:spPr>
          <a:xfrm>
            <a:off x="6141342" y="4686518"/>
            <a:ext cx="0" cy="1724025"/>
          </a:xfrm>
          <a:prstGeom prst="line">
            <a:avLst/>
          </a:prstGeom>
          <a:ln>
            <a:solidFill>
              <a:schemeClr val="bg1">
                <a:lumMod val="95000"/>
                <a:alpha val="1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857301F4-0981-0D86-07CB-B8679DAA9CFC}"/>
              </a:ext>
            </a:extLst>
          </p:cNvPr>
          <p:cNvSpPr/>
          <p:nvPr/>
        </p:nvSpPr>
        <p:spPr>
          <a:xfrm>
            <a:off x="10500878" y="3433545"/>
            <a:ext cx="1000468" cy="1962652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1122FC82-6798-E2E4-DB71-4F5D360B611A}"/>
              </a:ext>
            </a:extLst>
          </p:cNvPr>
          <p:cNvSpPr/>
          <p:nvPr/>
        </p:nvSpPr>
        <p:spPr>
          <a:xfrm>
            <a:off x="917041" y="3480013"/>
            <a:ext cx="620928" cy="759695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B70A5861-5CAF-C40A-60F1-58476929411F}"/>
              </a:ext>
            </a:extLst>
          </p:cNvPr>
          <p:cNvCxnSpPr/>
          <p:nvPr/>
        </p:nvCxnSpPr>
        <p:spPr>
          <a:xfrm>
            <a:off x="4203700" y="1727200"/>
            <a:ext cx="3883626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56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A78C31B-2D4F-DD55-8EB8-A8F06417480A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8462FBC7-7B55-EB88-898B-498FE5E63E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09DA6F12-EEAC-BD98-7398-82F86FA979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59C037E3-48C3-F37F-A296-37D62A608F66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EB05240F-6204-FFCD-C630-01E898930817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19D8AFF7-F6F6-7904-5F2B-1BD52D800710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2122525-2F92-7FF4-8784-0F8FC949CE58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FE140E85-BDF8-A95B-40AE-00BF644B3AC3}"/>
              </a:ext>
            </a:extLst>
          </p:cNvPr>
          <p:cNvSpPr/>
          <p:nvPr/>
        </p:nvSpPr>
        <p:spPr>
          <a:xfrm>
            <a:off x="1396122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3B85525-0169-74E6-C150-03C6F905374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81BE44A-3565-B2B5-DA4E-0BD650D67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0DAA275C-DBAC-60C8-7B34-027425985C0D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50D230C-22A8-A248-8F5D-EA1633861CF7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10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817FA9E-A26E-5401-4A91-48167C45E948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#1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A20E1E67-E7F8-59BA-CFE7-74B2DAC421F1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8B46603-5006-1BAE-625D-695000A50CBD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DE85B90-2ADF-6486-9AB1-82ADB501F754}"/>
              </a:ext>
            </a:extLst>
          </p:cNvPr>
          <p:cNvSpPr/>
          <p:nvPr/>
        </p:nvSpPr>
        <p:spPr>
          <a:xfrm>
            <a:off x="2880061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13C9AFB4-D032-B81D-8A6D-DFFAA3B02712}"/>
              </a:ext>
            </a:extLst>
          </p:cNvPr>
          <p:cNvSpPr/>
          <p:nvPr/>
        </p:nvSpPr>
        <p:spPr>
          <a:xfrm>
            <a:off x="4364000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3C91AE6D-510D-2037-A012-1648B9CBAFF4}"/>
              </a:ext>
            </a:extLst>
          </p:cNvPr>
          <p:cNvSpPr/>
          <p:nvPr/>
        </p:nvSpPr>
        <p:spPr>
          <a:xfrm>
            <a:off x="5847939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FC8B693-9F6D-687A-BE74-F9A1F3294DC1}"/>
              </a:ext>
            </a:extLst>
          </p:cNvPr>
          <p:cNvSpPr/>
          <p:nvPr/>
        </p:nvSpPr>
        <p:spPr>
          <a:xfrm>
            <a:off x="7331878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67C0161-E2F3-B051-B83D-71359B4D431E}"/>
              </a:ext>
            </a:extLst>
          </p:cNvPr>
          <p:cNvSpPr/>
          <p:nvPr/>
        </p:nvSpPr>
        <p:spPr>
          <a:xfrm>
            <a:off x="8815817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196BD093-9682-CA55-F421-E7476C895162}"/>
              </a:ext>
            </a:extLst>
          </p:cNvPr>
          <p:cNvSpPr/>
          <p:nvPr/>
        </p:nvSpPr>
        <p:spPr>
          <a:xfrm>
            <a:off x="10299756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E8018DE-1585-6768-F32E-7CEC5FD2E29A}"/>
              </a:ext>
            </a:extLst>
          </p:cNvPr>
          <p:cNvSpPr txBox="1"/>
          <p:nvPr/>
        </p:nvSpPr>
        <p:spPr>
          <a:xfrm>
            <a:off x="848917" y="2732764"/>
            <a:ext cx="1569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DM Sans" pitchFamily="2" charset="0"/>
              </a:rPr>
              <a:t>26 </a:t>
            </a:r>
            <a:r>
              <a:rPr lang="en-US" sz="1400" dirty="0" err="1">
                <a:latin typeface="DM Sans" pitchFamily="2" charset="0"/>
              </a:rPr>
              <a:t>yo</a:t>
            </a:r>
            <a:r>
              <a:rPr lang="en-US" sz="1400" dirty="0">
                <a:latin typeface="DM Sans" pitchFamily="2" charset="0"/>
              </a:rPr>
              <a:t> female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815701D-D6E3-CDE3-B301-5C7DA70295C9}"/>
              </a:ext>
            </a:extLst>
          </p:cNvPr>
          <p:cNvSpPr txBox="1"/>
          <p:nvPr/>
        </p:nvSpPr>
        <p:spPr>
          <a:xfrm>
            <a:off x="2166880" y="3618589"/>
            <a:ext cx="1569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Contracted COVID 11/2021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0101F7D-5EDF-6487-DF26-E47768F56876}"/>
              </a:ext>
            </a:extLst>
          </p:cNvPr>
          <p:cNvSpPr txBox="1"/>
          <p:nvPr/>
        </p:nvSpPr>
        <p:spPr>
          <a:xfrm>
            <a:off x="3698089" y="2397947"/>
            <a:ext cx="156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Mild acute symptoms, no hospitalization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B81E904-24BB-9383-2871-80A086522367}"/>
              </a:ext>
            </a:extLst>
          </p:cNvPr>
          <p:cNvSpPr txBox="1"/>
          <p:nvPr/>
        </p:nvSpPr>
        <p:spPr>
          <a:xfrm>
            <a:off x="4983890" y="3618589"/>
            <a:ext cx="20601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Main post COVID symptoms: post COVID fatigue, palpitations, cognitive dysfunction, anxiety, nausea, dizziness, and weight loss, sleep disturbance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D6DB32A-9DA1-0046-F61D-75A505476507}"/>
              </a:ext>
            </a:extLst>
          </p:cNvPr>
          <p:cNvSpPr txBox="1"/>
          <p:nvPr/>
        </p:nvSpPr>
        <p:spPr>
          <a:xfrm>
            <a:off x="6418893" y="2633774"/>
            <a:ext cx="2153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Unable to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work- lost job 01/2022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703D8B6-3B67-D2F7-D23E-202F8ECB9516}"/>
              </a:ext>
            </a:extLst>
          </p:cNvPr>
          <p:cNvSpPr txBox="1"/>
          <p:nvPr/>
        </p:nvSpPr>
        <p:spPr>
          <a:xfrm>
            <a:off x="8055816" y="3618589"/>
            <a:ext cx="18501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Bending over, standing, sensory stimulation make it worse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C4A0B54-221C-96D7-86FC-148DAD203C37}"/>
              </a:ext>
            </a:extLst>
          </p:cNvPr>
          <p:cNvSpPr txBox="1"/>
          <p:nvPr/>
        </p:nvSpPr>
        <p:spPr>
          <a:xfrm>
            <a:off x="9228024" y="2427854"/>
            <a:ext cx="22863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Past medical history unremarkable except for multiple concussions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5CB38287-2AB1-3F0C-4F8B-821DB0327506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FF5CD41-2BCF-8A2F-959D-9F45A55FC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857AA53-1C92-1024-0BA9-2452F3020272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4381E0E5-E4F4-464D-1C40-8B5F1393D7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95C04568-3CF7-C71F-31BE-AE4054A698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FEC077E5-D3D9-BFD2-A514-E11B8B025142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2A9E6346-BCEC-9250-F1BA-CAE27371D96A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4E5FF825-FCFF-460B-0EE1-3B0E07D744E7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B796914C-9818-7C4B-89F5-0C45A83B7064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BEAA571-D195-63EF-C919-7BF84D89BE44}"/>
              </a:ext>
            </a:extLst>
          </p:cNvPr>
          <p:cNvSpPr/>
          <p:nvPr/>
        </p:nvSpPr>
        <p:spPr>
          <a:xfrm>
            <a:off x="1136650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10581DC-236E-B2EB-B830-B0CE5EC5D467}"/>
              </a:ext>
            </a:extLst>
          </p:cNvPr>
          <p:cNvGrpSpPr/>
          <p:nvPr/>
        </p:nvGrpSpPr>
        <p:grpSpPr>
          <a:xfrm>
            <a:off x="473794" y="292771"/>
            <a:ext cx="11420052" cy="6257254"/>
            <a:chOff x="473794" y="292771"/>
            <a:chExt cx="11420052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8D251986-0B19-BC93-A89A-EAC23441A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A94857BD-71C4-B1A2-DD2C-0F8F3D9AD88F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7E5CBF4-A17D-41D2-9112-BABA4B55526D}"/>
                </a:ext>
              </a:extLst>
            </p:cNvPr>
            <p:cNvSpPr/>
            <p:nvPr/>
          </p:nvSpPr>
          <p:spPr>
            <a:xfrm>
              <a:off x="11467306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11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4459EC6-1D24-2FA8-F228-33427936A0BE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#1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1C94194D-1B06-5BE4-32B5-1EB1423A0CD3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8181793-08B3-3C9E-07BF-24D39D158E06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2B438EB-361C-9290-190F-684EF6BB405B}"/>
              </a:ext>
            </a:extLst>
          </p:cNvPr>
          <p:cNvSpPr/>
          <p:nvPr/>
        </p:nvSpPr>
        <p:spPr>
          <a:xfrm>
            <a:off x="2488746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CAEB7891-7F7D-12AE-C8F5-D2D43A084BC8}"/>
              </a:ext>
            </a:extLst>
          </p:cNvPr>
          <p:cNvSpPr/>
          <p:nvPr/>
        </p:nvSpPr>
        <p:spPr>
          <a:xfrm>
            <a:off x="3840842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FBE051F-2673-0E83-B176-72831D2746D6}"/>
              </a:ext>
            </a:extLst>
          </p:cNvPr>
          <p:cNvSpPr/>
          <p:nvPr/>
        </p:nvSpPr>
        <p:spPr>
          <a:xfrm>
            <a:off x="5192938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F2495AE-CB0A-A781-7F4C-8E675A131187}"/>
              </a:ext>
            </a:extLst>
          </p:cNvPr>
          <p:cNvSpPr/>
          <p:nvPr/>
        </p:nvSpPr>
        <p:spPr>
          <a:xfrm>
            <a:off x="6545034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AD59B9C7-0BAC-BEDF-4CEE-8254CE1387D8}"/>
              </a:ext>
            </a:extLst>
          </p:cNvPr>
          <p:cNvSpPr/>
          <p:nvPr/>
        </p:nvSpPr>
        <p:spPr>
          <a:xfrm>
            <a:off x="7897130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718B7BA8-2572-9F44-CFA9-4056200BD187}"/>
              </a:ext>
            </a:extLst>
          </p:cNvPr>
          <p:cNvSpPr/>
          <p:nvPr/>
        </p:nvSpPr>
        <p:spPr>
          <a:xfrm>
            <a:off x="9249226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0530953-4469-2568-378D-9E98237C42F6}"/>
              </a:ext>
            </a:extLst>
          </p:cNvPr>
          <p:cNvSpPr txBox="1"/>
          <p:nvPr/>
        </p:nvSpPr>
        <p:spPr>
          <a:xfrm>
            <a:off x="276500" y="2389641"/>
            <a:ext cx="20060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DM Sans" pitchFamily="2" charset="0"/>
              </a:rPr>
              <a:t>NeuroQuant</a:t>
            </a:r>
            <a:r>
              <a:rPr lang="en-US" sz="1400" dirty="0">
                <a:latin typeface="DM Sans" pitchFamily="2" charset="0"/>
              </a:rPr>
              <a:t> MRI showed 14% hippocampal volume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492D75D-B868-CBAA-5158-143AAD841F17}"/>
              </a:ext>
            </a:extLst>
          </p:cNvPr>
          <p:cNvSpPr/>
          <p:nvPr/>
        </p:nvSpPr>
        <p:spPr>
          <a:xfrm>
            <a:off x="10601324" y="3237955"/>
            <a:ext cx="142875" cy="142875"/>
          </a:xfrm>
          <a:prstGeom prst="ellipse">
            <a:avLst/>
          </a:prstGeom>
          <a:solidFill>
            <a:schemeClr val="bg1"/>
          </a:solidFill>
          <a:ln w="19050">
            <a:solidFill>
              <a:srgbClr val="8BC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A2A965-E0EE-2449-7EB4-A7660B72EC7D}"/>
              </a:ext>
            </a:extLst>
          </p:cNvPr>
          <p:cNvSpPr txBox="1"/>
          <p:nvPr/>
        </p:nvSpPr>
        <p:spPr>
          <a:xfrm>
            <a:off x="1564326" y="3531671"/>
            <a:ext cx="1991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DM Sans" pitchFamily="2" charset="0"/>
              </a:rPr>
              <a:t>Nutreval</a:t>
            </a:r>
            <a:r>
              <a:rPr lang="en-US" sz="1400" dirty="0">
                <a:latin typeface="DM Sans" pitchFamily="2" charset="0"/>
              </a:rPr>
              <a:t> showed highest needs: oxidative stress and inflammation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821E9E0-6B38-79D9-7A93-BE9A8615AD27}"/>
              </a:ext>
            </a:extLst>
          </p:cNvPr>
          <p:cNvSpPr txBox="1"/>
          <p:nvPr/>
        </p:nvSpPr>
        <p:spPr>
          <a:xfrm>
            <a:off x="2853990" y="2410273"/>
            <a:ext cx="2056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All other labs normal except for positive thyroid antibodies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40973D-93E4-D6A1-7351-57DDB7D7AF51}"/>
              </a:ext>
            </a:extLst>
          </p:cNvPr>
          <p:cNvSpPr txBox="1"/>
          <p:nvPr/>
        </p:nvSpPr>
        <p:spPr>
          <a:xfrm>
            <a:off x="4479757" y="3531671"/>
            <a:ext cx="156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Given IV high dose vitamin C, </a:t>
            </a:r>
            <a:r>
              <a:rPr lang="en-US" sz="1400" dirty="0" err="1">
                <a:latin typeface="DM Sans" pitchFamily="2" charset="0"/>
              </a:rPr>
              <a:t>myers</a:t>
            </a:r>
            <a:r>
              <a:rPr lang="en-US" sz="1400" dirty="0">
                <a:latin typeface="DM Sans" pitchFamily="2" charset="0"/>
              </a:rPr>
              <a:t>, mag, B12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35E6A29-55FA-6FC0-DD7B-7ACC72BD1010}"/>
              </a:ext>
            </a:extLst>
          </p:cNvPr>
          <p:cNvSpPr txBox="1"/>
          <p:nvPr/>
        </p:nvSpPr>
        <p:spPr>
          <a:xfrm>
            <a:off x="5427493" y="1741371"/>
            <a:ext cx="23779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Supplements: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 err="1">
                <a:latin typeface="DM Sans" pitchFamily="2" charset="0"/>
              </a:rPr>
              <a:t>nattokinase</a:t>
            </a:r>
            <a:r>
              <a:rPr lang="en-US" sz="1400" dirty="0">
                <a:latin typeface="DM Sans" pitchFamily="2" charset="0"/>
              </a:rPr>
              <a:t>, wright salt, </a:t>
            </a:r>
            <a:r>
              <a:rPr lang="en-US" sz="1400" dirty="0" err="1">
                <a:latin typeface="DM Sans" pitchFamily="2" charset="0"/>
              </a:rPr>
              <a:t>mitocore</a:t>
            </a:r>
            <a:r>
              <a:rPr lang="en-US" sz="1400" dirty="0">
                <a:latin typeface="DM Sans" pitchFamily="2" charset="0"/>
              </a:rPr>
              <a:t> protein powder, </a:t>
            </a:r>
            <a:r>
              <a:rPr lang="en-US" sz="1400" dirty="0" err="1">
                <a:latin typeface="DM Sans" pitchFamily="2" charset="0"/>
              </a:rPr>
              <a:t>nox</a:t>
            </a:r>
            <a:r>
              <a:rPr lang="en-US" sz="1400" dirty="0">
                <a:latin typeface="DM Sans" pitchFamily="2" charset="0"/>
              </a:rPr>
              <a:t> synergy powder, glutathione, fish oil, PC, green coffee extract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B50E4D23-4CF7-1A11-32CF-F60720CA4455}"/>
              </a:ext>
            </a:extLst>
          </p:cNvPr>
          <p:cNvSpPr txBox="1"/>
          <p:nvPr/>
        </p:nvSpPr>
        <p:spPr>
          <a:xfrm>
            <a:off x="7070516" y="3531671"/>
            <a:ext cx="18391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Medication: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low dose naltrexone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6D52CB1-EE61-BB7C-1CDF-043CD4E03742}"/>
              </a:ext>
            </a:extLst>
          </p:cNvPr>
          <p:cNvSpPr txBox="1"/>
          <p:nvPr/>
        </p:nvSpPr>
        <p:spPr>
          <a:xfrm>
            <a:off x="8185669" y="1956815"/>
            <a:ext cx="21990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Modalities: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acupuncture 1-2x per week, MBSR, speech therapy, physical therapy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A9A3AF1-B45A-C64F-95E3-9BD00EAF4058}"/>
              </a:ext>
            </a:extLst>
          </p:cNvPr>
          <p:cNvSpPr txBox="1"/>
          <p:nvPr/>
        </p:nvSpPr>
        <p:spPr>
          <a:xfrm>
            <a:off x="9680835" y="3471432"/>
            <a:ext cx="19079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Outcome: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working full time in person, exercises, continues acupuncture every other week </a:t>
            </a:r>
          </a:p>
        </p:txBody>
      </p:sp>
    </p:spTree>
    <p:extLst>
      <p:ext uri="{BB962C8B-B14F-4D97-AF65-F5344CB8AC3E}">
        <p14:creationId xmlns:p14="http://schemas.microsoft.com/office/powerpoint/2010/main" val="25258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875A7B-D966-7668-0E9F-D581DB003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FB61AA9-D0C4-7DEB-06F0-8A3C6103FDB7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AD3DAA2D-3636-41E4-C8B3-CDDB26A8C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3ADC9E73-ACBE-50EF-64A9-67AAFD00BA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B578908D-1CAB-489E-7673-764827F7AA14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6A4634E2-276A-79C6-B08E-D05F6343203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F77FAA3D-82A8-5D6E-CB70-172B33C625E6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2CA5FC43-C1B0-9AE8-ABC3-6C2857F2D0A4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E27024A7-6D13-8CF6-E89F-4D839030FCF2}"/>
              </a:ext>
            </a:extLst>
          </p:cNvPr>
          <p:cNvSpPr/>
          <p:nvPr/>
        </p:nvSpPr>
        <p:spPr>
          <a:xfrm>
            <a:off x="1136650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2B79364-D3D5-41F6-0CFD-ED69E6C46FB3}"/>
              </a:ext>
            </a:extLst>
          </p:cNvPr>
          <p:cNvGrpSpPr/>
          <p:nvPr/>
        </p:nvGrpSpPr>
        <p:grpSpPr>
          <a:xfrm>
            <a:off x="473794" y="292771"/>
            <a:ext cx="11405766" cy="6257254"/>
            <a:chOff x="473794" y="292771"/>
            <a:chExt cx="11405766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772F100-1955-DA2E-3829-0C1DD158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B18E125E-2248-FF7B-1004-C5147EEC97D8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28CE7C6-83BE-39E1-EB1B-FC9422B8132F}"/>
                </a:ext>
              </a:extLst>
            </p:cNvPr>
            <p:cNvSpPr/>
            <p:nvPr/>
          </p:nvSpPr>
          <p:spPr>
            <a:xfrm>
              <a:off x="1145302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12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FE5183F-1508-A04A-739B-65E851A36A3C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#2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931AE57B-D0C8-566C-8509-189E2D6EE6AD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F32D2436-3976-DCA8-1754-8A514708656F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A67074A-90FB-9F54-0247-2B4F3EE0A3ED}"/>
              </a:ext>
            </a:extLst>
          </p:cNvPr>
          <p:cNvSpPr/>
          <p:nvPr/>
        </p:nvSpPr>
        <p:spPr>
          <a:xfrm>
            <a:off x="2488746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04C1DE5E-FEF9-D689-E86C-A8F9D6C37B39}"/>
              </a:ext>
            </a:extLst>
          </p:cNvPr>
          <p:cNvSpPr/>
          <p:nvPr/>
        </p:nvSpPr>
        <p:spPr>
          <a:xfrm>
            <a:off x="3840842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1DDF3B48-36B6-8E5C-4FE4-AE4BB8C3338E}"/>
              </a:ext>
            </a:extLst>
          </p:cNvPr>
          <p:cNvSpPr/>
          <p:nvPr/>
        </p:nvSpPr>
        <p:spPr>
          <a:xfrm>
            <a:off x="5192938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E877276-2A08-7C0D-FD5B-1E3A5C7FD5B4}"/>
              </a:ext>
            </a:extLst>
          </p:cNvPr>
          <p:cNvSpPr/>
          <p:nvPr/>
        </p:nvSpPr>
        <p:spPr>
          <a:xfrm>
            <a:off x="6545034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E4F00BD6-B997-68AA-641C-D5BEEED5961C}"/>
              </a:ext>
            </a:extLst>
          </p:cNvPr>
          <p:cNvSpPr/>
          <p:nvPr/>
        </p:nvSpPr>
        <p:spPr>
          <a:xfrm>
            <a:off x="7897130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3FB1D7FA-25E7-0001-5BCD-B8D41DCDCAAC}"/>
              </a:ext>
            </a:extLst>
          </p:cNvPr>
          <p:cNvSpPr/>
          <p:nvPr/>
        </p:nvSpPr>
        <p:spPr>
          <a:xfrm>
            <a:off x="9249226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76F47F0-2DB7-544E-D086-5FD9769B44CF}"/>
              </a:ext>
            </a:extLst>
          </p:cNvPr>
          <p:cNvSpPr txBox="1"/>
          <p:nvPr/>
        </p:nvSpPr>
        <p:spPr>
          <a:xfrm>
            <a:off x="257450" y="2631885"/>
            <a:ext cx="2006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32 </a:t>
            </a:r>
            <a:r>
              <a:rPr lang="en-US" sz="1400" dirty="0" err="1">
                <a:latin typeface="DM Sans" pitchFamily="2" charset="0"/>
              </a:rPr>
              <a:t>yo</a:t>
            </a:r>
            <a:r>
              <a:rPr lang="en-US" sz="1400" dirty="0">
                <a:latin typeface="DM Sans" pitchFamily="2" charset="0"/>
              </a:rPr>
              <a:t> female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Peace Corp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0ED21F90-6D03-A8E3-C16C-140F7AE4777E}"/>
              </a:ext>
            </a:extLst>
          </p:cNvPr>
          <p:cNvSpPr/>
          <p:nvPr/>
        </p:nvSpPr>
        <p:spPr>
          <a:xfrm>
            <a:off x="10601324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F86EC3-E6D4-187C-BDA1-B96B5FD3E50D}"/>
              </a:ext>
            </a:extLst>
          </p:cNvPr>
          <p:cNvSpPr txBox="1"/>
          <p:nvPr/>
        </p:nvSpPr>
        <p:spPr>
          <a:xfrm>
            <a:off x="1584779" y="3469976"/>
            <a:ext cx="19917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Medically evacuated to CIM from Ecuador, altitude 9k above sea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413BB4-8323-FDF5-E69C-81AE059550E9}"/>
              </a:ext>
            </a:extLst>
          </p:cNvPr>
          <p:cNvSpPr txBox="1"/>
          <p:nvPr/>
        </p:nvSpPr>
        <p:spPr>
          <a:xfrm>
            <a:off x="3004434" y="2446334"/>
            <a:ext cx="182278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Given 45 days for management to return to duty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8D8EE0D-A301-E124-1250-3F7194E461C8}"/>
              </a:ext>
            </a:extLst>
          </p:cNvPr>
          <p:cNvSpPr txBox="1"/>
          <p:nvPr/>
        </p:nvSpPr>
        <p:spPr>
          <a:xfrm>
            <a:off x="4479757" y="3531671"/>
            <a:ext cx="15692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Long COVID duration 8 months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BC9921C-3B43-C6E2-547A-981A794F9A76}"/>
              </a:ext>
            </a:extLst>
          </p:cNvPr>
          <p:cNvSpPr txBox="1"/>
          <p:nvPr/>
        </p:nvSpPr>
        <p:spPr>
          <a:xfrm>
            <a:off x="5427493" y="2196701"/>
            <a:ext cx="2377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Low oxygen sat- put on supplemental oxygen and given Paxlovid in acute illness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D1E54CC-7DCF-0B2E-EF57-F92542B367D9}"/>
              </a:ext>
            </a:extLst>
          </p:cNvPr>
          <p:cNvSpPr txBox="1"/>
          <p:nvPr/>
        </p:nvSpPr>
        <p:spPr>
          <a:xfrm>
            <a:off x="7048977" y="3515140"/>
            <a:ext cx="18391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Shortness of breath on exertion, post exertional malaise, brain fog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5EAA1AA-50AB-EA4A-50D8-E22DEC8FDAED}"/>
              </a:ext>
            </a:extLst>
          </p:cNvPr>
          <p:cNvSpPr txBox="1"/>
          <p:nvPr/>
        </p:nvSpPr>
        <p:spPr>
          <a:xfrm>
            <a:off x="8185669" y="2631885"/>
            <a:ext cx="2199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DM Sans" pitchFamily="2" charset="0"/>
              </a:rPr>
              <a:t>“Feels </a:t>
            </a:r>
            <a:r>
              <a:rPr lang="en-US" sz="1400" dirty="0">
                <a:latin typeface="DM Sans" pitchFamily="2" charset="0"/>
              </a:rPr>
              <a:t>like my brain is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a lagging computer”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AFDEF13-EA3B-8B64-DA5F-1AB578447C7C}"/>
              </a:ext>
            </a:extLst>
          </p:cNvPr>
          <p:cNvSpPr txBox="1"/>
          <p:nvPr/>
        </p:nvSpPr>
        <p:spPr>
          <a:xfrm>
            <a:off x="9680835" y="3495700"/>
            <a:ext cx="19079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Full work up in country, i.e. Echo, chest </a:t>
            </a:r>
            <a:r>
              <a:rPr lang="en-US" sz="1400" dirty="0" err="1">
                <a:latin typeface="DM Sans" pitchFamily="2" charset="0"/>
              </a:rPr>
              <a:t>xray</a:t>
            </a:r>
            <a:r>
              <a:rPr lang="en-US" sz="1400" dirty="0">
                <a:latin typeface="DM Sans" pitchFamily="2" charset="0"/>
              </a:rPr>
              <a:t>, EKG, labs, </a:t>
            </a:r>
            <a:r>
              <a:rPr lang="en-US" sz="1400" dirty="0" err="1">
                <a:latin typeface="DM Sans" pitchFamily="2" charset="0"/>
              </a:rPr>
              <a:t>etc</a:t>
            </a:r>
            <a:endParaRPr lang="en-US" sz="1400" dirty="0">
              <a:latin typeface="DM Sans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341910B-A2B3-BF1C-035F-7788DBD46E69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8AC272-E020-6E61-51AD-405005565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40CF114-9750-01C1-DD61-096BB020C740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2D36E57F-91DF-5FE1-5238-7F22AA686E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="" xmlns:a16="http://schemas.microsoft.com/office/drawing/2014/main" id="{6ECF591C-BFAC-9940-6BF6-C5EEAB245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735AB735-904A-4457-FF4B-AA6319CE32E1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="" xmlns:a16="http://schemas.microsoft.com/office/drawing/2014/main" id="{8ECAD8D4-0E89-822B-B301-0517B9B4D47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="" xmlns:a16="http://schemas.microsoft.com/office/drawing/2014/main" id="{0BBBBAAB-068A-6B8F-929D-B87EF3D0DC77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83B9717-5B68-7A94-2FF4-BEBCD0ECBDBA}"/>
              </a:ext>
            </a:extLst>
          </p:cNvPr>
          <p:cNvCxnSpPr>
            <a:cxnSpLocks/>
          </p:cNvCxnSpPr>
          <p:nvPr/>
        </p:nvCxnSpPr>
        <p:spPr>
          <a:xfrm>
            <a:off x="666750" y="3299868"/>
            <a:ext cx="1054033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F23270A-3543-ADDC-7E14-1DBB7D2A4DE3}"/>
              </a:ext>
            </a:extLst>
          </p:cNvPr>
          <p:cNvSpPr/>
          <p:nvPr/>
        </p:nvSpPr>
        <p:spPr>
          <a:xfrm>
            <a:off x="1396122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C3C1215-CE29-8ED0-2E0B-C10356058916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7E6DF44-7F01-D726-CDA0-84C4823C2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0C686971-27D7-8D1B-F499-1AA9CD5ABA92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D7936ED1-4913-5DFF-2B53-4DD1A2E58579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13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8B8505A-18E2-1B95-27E8-06C890834CBB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CASE STUDY #2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F3138869-72B8-2F65-622A-782FA78B8F47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0ED15E0B-65C4-4081-7FB8-475B4EED2C9D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239862CA-0125-D1B5-5F86-62B09ACFDF20}"/>
              </a:ext>
            </a:extLst>
          </p:cNvPr>
          <p:cNvSpPr/>
          <p:nvPr/>
        </p:nvSpPr>
        <p:spPr>
          <a:xfrm>
            <a:off x="2880061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24CBEBF-52BF-D0D8-695C-3FD10C67653C}"/>
              </a:ext>
            </a:extLst>
          </p:cNvPr>
          <p:cNvSpPr/>
          <p:nvPr/>
        </p:nvSpPr>
        <p:spPr>
          <a:xfrm>
            <a:off x="4364000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B1143356-CB11-6AD4-00F0-34BE1AC15E18}"/>
              </a:ext>
            </a:extLst>
          </p:cNvPr>
          <p:cNvSpPr/>
          <p:nvPr/>
        </p:nvSpPr>
        <p:spPr>
          <a:xfrm>
            <a:off x="5847939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85BF581-E39C-04BD-498A-39D0ED38AA6F}"/>
              </a:ext>
            </a:extLst>
          </p:cNvPr>
          <p:cNvSpPr/>
          <p:nvPr/>
        </p:nvSpPr>
        <p:spPr>
          <a:xfrm>
            <a:off x="7331878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D243ABC-E820-3A2A-6F2B-ECEBF552EFBA}"/>
              </a:ext>
            </a:extLst>
          </p:cNvPr>
          <p:cNvSpPr/>
          <p:nvPr/>
        </p:nvSpPr>
        <p:spPr>
          <a:xfrm>
            <a:off x="8815817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CD2EE1FC-4B57-A16C-2275-760E38BF86AB}"/>
              </a:ext>
            </a:extLst>
          </p:cNvPr>
          <p:cNvSpPr/>
          <p:nvPr/>
        </p:nvSpPr>
        <p:spPr>
          <a:xfrm>
            <a:off x="10299756" y="3237955"/>
            <a:ext cx="142875" cy="142875"/>
          </a:xfrm>
          <a:prstGeom prst="ellipse">
            <a:avLst/>
          </a:prstGeom>
          <a:solidFill>
            <a:srgbClr val="8BC33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17FF5C6-7B9B-548B-33E4-E17B9E1DE926}"/>
              </a:ext>
            </a:extLst>
          </p:cNvPr>
          <p:cNvSpPr txBox="1"/>
          <p:nvPr/>
        </p:nvSpPr>
        <p:spPr>
          <a:xfrm>
            <a:off x="561975" y="2427854"/>
            <a:ext cx="190582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Low dose naltrexone- titration to 4.5mg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3AAD64C-5941-A35F-B5E5-EDA6ED70A514}"/>
              </a:ext>
            </a:extLst>
          </p:cNvPr>
          <p:cNvSpPr txBox="1"/>
          <p:nvPr/>
        </p:nvSpPr>
        <p:spPr>
          <a:xfrm>
            <a:off x="2162427" y="3485405"/>
            <a:ext cx="1569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Acupuncture 2x per week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391F601-E777-8311-7C0E-711E059DB6B5}"/>
              </a:ext>
            </a:extLst>
          </p:cNvPr>
          <p:cNvSpPr txBox="1"/>
          <p:nvPr/>
        </p:nvSpPr>
        <p:spPr>
          <a:xfrm>
            <a:off x="3698089" y="2397947"/>
            <a:ext cx="14835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Long COVID Groups 1x per week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8DA25857-3289-67DC-EB3B-A520D0DE4EEE}"/>
              </a:ext>
            </a:extLst>
          </p:cNvPr>
          <p:cNvSpPr txBox="1"/>
          <p:nvPr/>
        </p:nvSpPr>
        <p:spPr>
          <a:xfrm>
            <a:off x="5063819" y="3514180"/>
            <a:ext cx="17111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latin typeface="DM Sans" pitchFamily="2" charset="0"/>
              </a:rPr>
              <a:t>Heartmath</a:t>
            </a:r>
            <a:r>
              <a:rPr lang="en-US" sz="1400" dirty="0">
                <a:latin typeface="DM Sans" pitchFamily="2" charset="0"/>
              </a:rPr>
              <a:t> device and training by breath coach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29C5C50-43C1-5F3B-409B-75F9D5A61E7D}"/>
              </a:ext>
            </a:extLst>
          </p:cNvPr>
          <p:cNvSpPr txBox="1"/>
          <p:nvPr/>
        </p:nvSpPr>
        <p:spPr>
          <a:xfrm>
            <a:off x="6418893" y="2824184"/>
            <a:ext cx="2056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Referral to speech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595E422-1B82-4F1A-0813-50817D871556}"/>
              </a:ext>
            </a:extLst>
          </p:cNvPr>
          <p:cNvSpPr txBox="1"/>
          <p:nvPr/>
        </p:nvSpPr>
        <p:spPr>
          <a:xfrm>
            <a:off x="8055816" y="3514180"/>
            <a:ext cx="18501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Supplements: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L-tyrosine, lions mane, </a:t>
            </a:r>
            <a:r>
              <a:rPr lang="en-US" sz="1400" dirty="0" err="1">
                <a:latin typeface="DM Sans" pitchFamily="2" charset="0"/>
              </a:rPr>
              <a:t>Bryonia</a:t>
            </a:r>
            <a:r>
              <a:rPr lang="en-US" sz="1400" dirty="0">
                <a:latin typeface="DM Sans" pitchFamily="2" charset="0"/>
              </a:rPr>
              <a:t> Albia, BCQ, DHA, </a:t>
            </a:r>
            <a:r>
              <a:rPr lang="en-US" sz="1400" dirty="0" err="1">
                <a:latin typeface="DM Sans" pitchFamily="2" charset="0"/>
              </a:rPr>
              <a:t>Mitocore</a:t>
            </a:r>
            <a:r>
              <a:rPr lang="en-US" sz="1400" dirty="0">
                <a:latin typeface="DM Sans" pitchFamily="2" charset="0"/>
              </a:rPr>
              <a:t>, vitamin D3/K2, CBDA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1C99E25-EB20-88FC-26AD-D5C85B597F2C}"/>
              </a:ext>
            </a:extLst>
          </p:cNvPr>
          <p:cNvSpPr txBox="1"/>
          <p:nvPr/>
        </p:nvSpPr>
        <p:spPr>
          <a:xfrm>
            <a:off x="9228024" y="1132840"/>
            <a:ext cx="22863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Outcome 1 month later: About 80% improvement, SOB resolved, able to hike 1.5 miles per day, brain fog improved, Peace Corp discharged patient led to huge regression in symptoms </a:t>
            </a:r>
          </a:p>
        </p:txBody>
      </p:sp>
    </p:spTree>
    <p:extLst>
      <p:ext uri="{BB962C8B-B14F-4D97-AF65-F5344CB8AC3E}">
        <p14:creationId xmlns:p14="http://schemas.microsoft.com/office/powerpoint/2010/main" val="57316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wearing a face mask and using a hand sanitizer&#10;&#10;AI-generated content may be incorrect.">
            <a:extLst>
              <a:ext uri="{FF2B5EF4-FFF2-40B4-BE49-F238E27FC236}">
                <a16:creationId xmlns="" xmlns:a16="http://schemas.microsoft.com/office/drawing/2014/main" id="{649255D5-4E89-E7BB-20AE-78CEBFD21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6"/>
          <a:stretch/>
        </p:blipFill>
        <p:spPr>
          <a:xfrm flipH="1">
            <a:off x="487363" y="1141413"/>
            <a:ext cx="11260137" cy="4994275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A95DA43-11F0-29AE-1BAF-CFDA669A0788}"/>
              </a:ext>
            </a:extLst>
          </p:cNvPr>
          <p:cNvSpPr/>
          <p:nvPr/>
        </p:nvSpPr>
        <p:spPr>
          <a:xfrm>
            <a:off x="5969000" y="954087"/>
            <a:ext cx="5956300" cy="4864100"/>
          </a:xfrm>
          <a:prstGeom prst="rect">
            <a:avLst/>
          </a:prstGeom>
          <a:solidFill>
            <a:srgbClr val="16426C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FF273C9D-D9DB-1886-4585-3871922661F2}"/>
              </a:ext>
            </a:extLst>
          </p:cNvPr>
          <p:cNvGrpSpPr/>
          <p:nvPr/>
        </p:nvGrpSpPr>
        <p:grpSpPr>
          <a:xfrm>
            <a:off x="473794" y="292771"/>
            <a:ext cx="11405766" cy="6257254"/>
            <a:chOff x="473794" y="292771"/>
            <a:chExt cx="11405766" cy="625725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F13C743A-3F22-79F9-A52F-5F51AF14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6" name="Rounded Rectangle 19">
              <a:extLst>
                <a:ext uri="{FF2B5EF4-FFF2-40B4-BE49-F238E27FC236}">
                  <a16:creationId xmlns="" xmlns:a16="http://schemas.microsoft.com/office/drawing/2014/main" id="{12314829-5BBA-8450-84BA-26779590BA69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E6F2CFA2-764B-F516-8971-1FEE833D8EE4}"/>
                </a:ext>
              </a:extLst>
            </p:cNvPr>
            <p:cNvSpPr/>
            <p:nvPr/>
          </p:nvSpPr>
          <p:spPr>
            <a:xfrm>
              <a:off x="1145302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0EE4BF1-E74D-45FD-E7A6-00F4273A02D8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COLLABORATIVE PARADIGM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1E653D27-816A-9C6D-39BD-836DF671894E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BE7C32C2-6FA8-FB87-52D5-8C666CA752CF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E377465-7FD5-9225-F29C-CA02C5D2B67A}"/>
              </a:ext>
            </a:extLst>
          </p:cNvPr>
          <p:cNvSpPr txBox="1"/>
          <p:nvPr/>
        </p:nvSpPr>
        <p:spPr>
          <a:xfrm>
            <a:off x="6553200" y="1240708"/>
            <a:ext cx="4724400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Work with rehabilitation services </a:t>
            </a:r>
            <a:r>
              <a:rPr lang="en-US" sz="1700" b="1" dirty="0" err="1">
                <a:solidFill>
                  <a:schemeClr val="bg1"/>
                </a:solidFill>
                <a:latin typeface="DM Sans" pitchFamily="2" charset="0"/>
              </a:rPr>
              <a:t>I.e</a:t>
            </a: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 speech, PT, OT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Frequency of visits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Grows agency over symptoms/disability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Expands knowledge about movement/effective pacing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Complementary modalities: Acupuncture/craniosacral/SE/massage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Breath work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sz="1700" b="1" dirty="0">
                <a:solidFill>
                  <a:schemeClr val="bg1"/>
                </a:solidFill>
                <a:latin typeface="DM Sans" pitchFamily="2" charset="0"/>
              </a:rPr>
              <a:t>Whole body care </a:t>
            </a:r>
          </a:p>
          <a:p>
            <a:endParaRPr lang="en-US" sz="1700" b="1" dirty="0">
              <a:solidFill>
                <a:schemeClr val="bg1"/>
              </a:solidFill>
              <a:latin typeface="DM Sans" pitchFamily="2" charset="0"/>
            </a:endParaRPr>
          </a:p>
        </p:txBody>
      </p:sp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8C04FC0-B0EA-5A4E-1F39-A9B55D157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1296317"/>
            <a:ext cx="222250" cy="222250"/>
          </a:xfrm>
          <a:prstGeom prst="rect">
            <a:avLst/>
          </a:prstGeom>
        </p:spPr>
      </p:pic>
      <p:pic>
        <p:nvPicPr>
          <p:cNvPr id="20" name="Picture 19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3FBA746-AF8B-0216-42B6-1B8FCB446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074191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CB67D5FC-DAED-4837-73FE-6F75E3D39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2586283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DDDA09F1-CA08-0CDC-77F6-F762A50FE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111992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E7AF2A1-5469-E2F6-3A1B-CB7F9CC38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880342"/>
            <a:ext cx="222250" cy="222250"/>
          </a:xfrm>
          <a:prstGeom prst="rect">
            <a:avLst/>
          </a:prstGeom>
        </p:spPr>
      </p:pic>
      <p:pic>
        <p:nvPicPr>
          <p:cNvPr id="24" name="Picture 2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D48689A8-0AAB-B016-9B49-B3E47DBB1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4645517"/>
            <a:ext cx="222250" cy="222250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C2352B3-6A0D-A4DC-029B-B192E2D28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5170753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C731156-20C5-5ED4-CE25-D0DD56AA6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3DCA5A8-891B-7F8D-B42E-861ECABC936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DA065229-0D5B-1BBF-2AF3-FF9AE888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F6D0678F-E06A-6337-76AF-123D98365625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217E2DD6-9791-5AC5-9437-D2498C9DEB12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D8FDFF3-6CB4-8CD7-2312-526294CC71D4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MANAGEMENT STRATEGIES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3B1265D3-3B8F-68F1-0B92-9FFF9695698E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31B21BD6-C13F-2300-F21E-930720CB4EF4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B1E62FE-3BE6-1465-D940-5AB1DC7EA159}"/>
              </a:ext>
            </a:extLst>
          </p:cNvPr>
          <p:cNvGrpSpPr/>
          <p:nvPr/>
        </p:nvGrpSpPr>
        <p:grpSpPr>
          <a:xfrm>
            <a:off x="561975" y="1310901"/>
            <a:ext cx="11093296" cy="2152923"/>
            <a:chOff x="561975" y="1411252"/>
            <a:chExt cx="10734208" cy="2279176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FFAC39F8-DDD8-D3CC-638D-6B849E8C1C2B}"/>
                </a:ext>
              </a:extLst>
            </p:cNvPr>
            <p:cNvSpPr/>
            <p:nvPr/>
          </p:nvSpPr>
          <p:spPr>
            <a:xfrm>
              <a:off x="561975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9AF80FDA-8C6C-9DE9-3B8D-5E8B6217684F}"/>
                </a:ext>
              </a:extLst>
            </p:cNvPr>
            <p:cNvSpPr/>
            <p:nvPr/>
          </p:nvSpPr>
          <p:spPr>
            <a:xfrm>
              <a:off x="3282533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32B295B3-D7DB-9737-3F3A-2B94F8392EE8}"/>
                </a:ext>
              </a:extLst>
            </p:cNvPr>
            <p:cNvSpPr/>
            <p:nvPr/>
          </p:nvSpPr>
          <p:spPr>
            <a:xfrm>
              <a:off x="6003090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EE1ABE0A-CFBD-FAC1-CD8A-5B0265D6A889}"/>
                </a:ext>
              </a:extLst>
            </p:cNvPr>
            <p:cNvSpPr/>
            <p:nvPr/>
          </p:nvSpPr>
          <p:spPr>
            <a:xfrm>
              <a:off x="8723648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0727D3AF-27D4-54A7-CCFC-DF2EA75839D4}"/>
              </a:ext>
            </a:extLst>
          </p:cNvPr>
          <p:cNvGrpSpPr/>
          <p:nvPr/>
        </p:nvGrpSpPr>
        <p:grpSpPr>
          <a:xfrm>
            <a:off x="561975" y="3736601"/>
            <a:ext cx="11093296" cy="2152923"/>
            <a:chOff x="561975" y="1411252"/>
            <a:chExt cx="10734208" cy="2279176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A26264C7-D8FE-5AE2-BDDA-22FC9BC5C57B}"/>
                </a:ext>
              </a:extLst>
            </p:cNvPr>
            <p:cNvSpPr/>
            <p:nvPr/>
          </p:nvSpPr>
          <p:spPr>
            <a:xfrm>
              <a:off x="561975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EB57E01-3284-3EAE-1F9D-8DD441FF92AE}"/>
                </a:ext>
              </a:extLst>
            </p:cNvPr>
            <p:cNvSpPr/>
            <p:nvPr/>
          </p:nvSpPr>
          <p:spPr>
            <a:xfrm>
              <a:off x="3282533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916353DF-F777-21BA-CF9B-F2FF0BF4900C}"/>
                </a:ext>
              </a:extLst>
            </p:cNvPr>
            <p:cNvSpPr/>
            <p:nvPr/>
          </p:nvSpPr>
          <p:spPr>
            <a:xfrm>
              <a:off x="6003090" y="1411252"/>
              <a:ext cx="2572535" cy="2279176"/>
            </a:xfrm>
            <a:prstGeom prst="rect">
              <a:avLst/>
            </a:prstGeom>
            <a:noFill/>
            <a:ln w="38100">
              <a:solidFill>
                <a:srgbClr val="164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C6988294-BDCD-428F-4BCA-C390F560BE73}"/>
                </a:ext>
              </a:extLst>
            </p:cNvPr>
            <p:cNvSpPr/>
            <p:nvPr/>
          </p:nvSpPr>
          <p:spPr>
            <a:xfrm>
              <a:off x="8723648" y="1411252"/>
              <a:ext cx="2572535" cy="2279176"/>
            </a:xfrm>
            <a:prstGeom prst="rect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4C5A15F-3C0E-547B-BEE8-F1EE14906C91}"/>
              </a:ext>
            </a:extLst>
          </p:cNvPr>
          <p:cNvSpPr txBox="1"/>
          <p:nvPr/>
        </p:nvSpPr>
        <p:spPr>
          <a:xfrm>
            <a:off x="801290" y="2894349"/>
            <a:ext cx="21379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Validate and listen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2A126DEE-6D40-96B4-78E9-804AE930EDB9}"/>
              </a:ext>
            </a:extLst>
          </p:cNvPr>
          <p:cNvSpPr txBox="1"/>
          <p:nvPr/>
        </p:nvSpPr>
        <p:spPr>
          <a:xfrm>
            <a:off x="3447549" y="2898633"/>
            <a:ext cx="2585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Establish patient goals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4FBE020D-290F-B462-0C62-8576E1AD40D7}"/>
              </a:ext>
            </a:extLst>
          </p:cNvPr>
          <p:cNvSpPr txBox="1"/>
          <p:nvPr/>
        </p:nvSpPr>
        <p:spPr>
          <a:xfrm>
            <a:off x="6552405" y="2752135"/>
            <a:ext cx="191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Optimize lifestyle factors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AA8340F-779E-DA0C-E5D4-7F456041310E}"/>
              </a:ext>
            </a:extLst>
          </p:cNvPr>
          <p:cNvSpPr txBox="1"/>
          <p:nvPr/>
        </p:nvSpPr>
        <p:spPr>
          <a:xfrm>
            <a:off x="9340509" y="2771238"/>
            <a:ext cx="1918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Pharmacological options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2FAD399E-51A5-3BAF-55B7-47DF953A0621}"/>
              </a:ext>
            </a:extLst>
          </p:cNvPr>
          <p:cNvSpPr txBox="1"/>
          <p:nvPr/>
        </p:nvSpPr>
        <p:spPr>
          <a:xfrm>
            <a:off x="606036" y="5377822"/>
            <a:ext cx="2528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Hands on modalities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59325A8-7DBC-4F98-B86E-F3330AA1FCFD}"/>
              </a:ext>
            </a:extLst>
          </p:cNvPr>
          <p:cNvSpPr txBox="1"/>
          <p:nvPr/>
        </p:nvSpPr>
        <p:spPr>
          <a:xfrm>
            <a:off x="3769961" y="5410543"/>
            <a:ext cx="1918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Rehabilitation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466E4C-656B-B080-7BDC-000F1D4D5191}"/>
              </a:ext>
            </a:extLst>
          </p:cNvPr>
          <p:cNvSpPr txBox="1"/>
          <p:nvPr/>
        </p:nvSpPr>
        <p:spPr>
          <a:xfrm>
            <a:off x="6552405" y="5377822"/>
            <a:ext cx="1918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Supplementation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2CBA3763-DC02-A2F6-A5E1-863CDC8FF0BF}"/>
              </a:ext>
            </a:extLst>
          </p:cNvPr>
          <p:cNvSpPr txBox="1"/>
          <p:nvPr/>
        </p:nvSpPr>
        <p:spPr>
          <a:xfrm>
            <a:off x="9117738" y="5377822"/>
            <a:ext cx="24164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DM Sans" pitchFamily="2" charset="0"/>
              </a:rPr>
              <a:t>Refer appropriately</a:t>
            </a:r>
          </a:p>
        </p:txBody>
      </p:sp>
      <p:pic>
        <p:nvPicPr>
          <p:cNvPr id="55" name="Picture 54" descr="A blue line drawing of a person with arrows around it&#10;&#10;AI-generated content may be incorrect.">
            <a:extLst>
              <a:ext uri="{FF2B5EF4-FFF2-40B4-BE49-F238E27FC236}">
                <a16:creationId xmlns="" xmlns:a16="http://schemas.microsoft.com/office/drawing/2014/main" id="{0D9AF29D-23AF-A825-E905-1346BCD3C4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89" y="4203060"/>
            <a:ext cx="812970" cy="812970"/>
          </a:xfrm>
          <a:prstGeom prst="rect">
            <a:avLst/>
          </a:prstGeom>
        </p:spPr>
      </p:pic>
      <p:pic>
        <p:nvPicPr>
          <p:cNvPr id="57" name="Picture 56" descr="A group of bottles with labels&#10;&#10;AI-generated content may be incorrect.">
            <a:extLst>
              <a:ext uri="{FF2B5EF4-FFF2-40B4-BE49-F238E27FC236}">
                <a16:creationId xmlns="" xmlns:a16="http://schemas.microsoft.com/office/drawing/2014/main" id="{54DFCF24-6BBE-3584-38AF-C39F963AC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97" y="4232412"/>
            <a:ext cx="697711" cy="697711"/>
          </a:xfrm>
          <a:prstGeom prst="rect">
            <a:avLst/>
          </a:prstGeom>
        </p:spPr>
      </p:pic>
      <p:pic>
        <p:nvPicPr>
          <p:cNvPr id="59" name="Picture 58" descr="A blue line drawing of two people&#10;&#10;AI-generated content may be incorrect.">
            <a:extLst>
              <a:ext uri="{FF2B5EF4-FFF2-40B4-BE49-F238E27FC236}">
                <a16:creationId xmlns="" xmlns:a16="http://schemas.microsoft.com/office/drawing/2014/main" id="{77FEDCD1-4176-C9D5-9018-B2224B1061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081" y="4103282"/>
            <a:ext cx="862019" cy="862019"/>
          </a:xfrm>
          <a:prstGeom prst="rect">
            <a:avLst/>
          </a:prstGeom>
        </p:spPr>
      </p:pic>
      <p:pic>
        <p:nvPicPr>
          <p:cNvPr id="61" name="Picture 60" descr="A blue line art of a person in a gear&#10;&#10;AI-generated content may be incorrect.">
            <a:extLst>
              <a:ext uri="{FF2B5EF4-FFF2-40B4-BE49-F238E27FC236}">
                <a16:creationId xmlns="" xmlns:a16="http://schemas.microsoft.com/office/drawing/2014/main" id="{53487E52-C721-2F94-9E9A-EAB67DE48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50" y="4203060"/>
            <a:ext cx="762241" cy="762241"/>
          </a:xfrm>
          <a:prstGeom prst="rect">
            <a:avLst/>
          </a:prstGeom>
        </p:spPr>
      </p:pic>
      <p:pic>
        <p:nvPicPr>
          <p:cNvPr id="63" name="Picture 62" descr="A blue and black outline of a document with a stamp&#10;&#10;AI-generated content may be incorrect.">
            <a:extLst>
              <a:ext uri="{FF2B5EF4-FFF2-40B4-BE49-F238E27FC236}">
                <a16:creationId xmlns="" xmlns:a16="http://schemas.microsoft.com/office/drawing/2014/main" id="{6AF70AE5-B395-C231-CF3F-3752796EC7A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35" y="1750097"/>
            <a:ext cx="705056" cy="705056"/>
          </a:xfrm>
          <a:prstGeom prst="rect">
            <a:avLst/>
          </a:prstGeom>
        </p:spPr>
      </p:pic>
      <p:pic>
        <p:nvPicPr>
          <p:cNvPr id="65" name="Picture 64" descr="A person climbing up a staircase with a flag&#10;&#10;AI-generated content may be incorrect.">
            <a:extLst>
              <a:ext uri="{FF2B5EF4-FFF2-40B4-BE49-F238E27FC236}">
                <a16:creationId xmlns="" xmlns:a16="http://schemas.microsoft.com/office/drawing/2014/main" id="{3E2683D4-FF64-7D90-A2D9-097EC507E2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17" y="1677370"/>
            <a:ext cx="777783" cy="777783"/>
          </a:xfrm>
          <a:prstGeom prst="rect">
            <a:avLst/>
          </a:prstGeom>
        </p:spPr>
      </p:pic>
      <p:pic>
        <p:nvPicPr>
          <p:cNvPr id="67" name="Picture 66" descr="A person with different symbols around their head&#10;&#10;AI-generated content may be incorrect.">
            <a:extLst>
              <a:ext uri="{FF2B5EF4-FFF2-40B4-BE49-F238E27FC236}">
                <a16:creationId xmlns="" xmlns:a16="http://schemas.microsoft.com/office/drawing/2014/main" id="{C739B07B-CE39-6E17-6D3E-49E3210E95E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58" y="1677370"/>
            <a:ext cx="801988" cy="801988"/>
          </a:xfrm>
          <a:prstGeom prst="rect">
            <a:avLst/>
          </a:prstGeom>
        </p:spPr>
      </p:pic>
      <p:pic>
        <p:nvPicPr>
          <p:cNvPr id="69" name="Picture 68" descr="A syringe and molecule&#10;&#10;AI-generated content may be incorrect.">
            <a:extLst>
              <a:ext uri="{FF2B5EF4-FFF2-40B4-BE49-F238E27FC236}">
                <a16:creationId xmlns="" xmlns:a16="http://schemas.microsoft.com/office/drawing/2014/main" id="{70FC7E12-ECBF-9D4B-DDC5-028FC7A857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71" y="1690919"/>
            <a:ext cx="801988" cy="8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3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2D035C1-8A51-B336-7FAB-CB1A0DD0C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8FA39DD-D394-FC83-2540-71306FAF51B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EA72202A-B8FC-6BC2-8BAB-F8CEA17C0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5DD11F8B-61E8-F0C2-0DFE-6F90CBDBE81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20CA17A9-A7F7-2AFF-4999-1A0B27386012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16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7859C77E-25E6-08FA-8667-891A82D52266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INTEGRATIVE MODALITIES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3BCE5BA0-3F26-1B24-89CA-A5E33D03088F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5087E20-6356-D3F4-8CA6-F23160E47954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60D3EE98-EFD7-9102-7FB0-F5ADF7DD7BE8}"/>
              </a:ext>
            </a:extLst>
          </p:cNvPr>
          <p:cNvSpPr/>
          <p:nvPr/>
        </p:nvSpPr>
        <p:spPr>
          <a:xfrm>
            <a:off x="5753100" y="930503"/>
            <a:ext cx="5692775" cy="5263921"/>
          </a:xfrm>
          <a:prstGeom prst="roundRect">
            <a:avLst>
              <a:gd name="adj" fmla="val 319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A00D8AED-F3F5-37F4-7D9F-CC8AEF04A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354339"/>
              </p:ext>
            </p:extLst>
          </p:nvPr>
        </p:nvGraphicFramePr>
        <p:xfrm>
          <a:off x="6096000" y="1069301"/>
          <a:ext cx="2136389" cy="5164836"/>
        </p:xfrm>
        <a:graphic>
          <a:graphicData uri="http://schemas.openxmlformats.org/drawingml/2006/table">
            <a:tbl>
              <a:tblPr/>
              <a:tblGrid>
                <a:gridCol w="2136389">
                  <a:extLst>
                    <a:ext uri="{9D8B030D-6E8A-4147-A177-3AD203B41FA5}">
                      <a16:colId xmlns="" xmlns:a16="http://schemas.microsoft.com/office/drawing/2014/main" val="2735469985"/>
                    </a:ext>
                  </a:extLst>
                </a:gridCol>
              </a:tblGrid>
              <a:tr h="654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Vitamins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74978178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Minerals</a:t>
                      </a:r>
                    </a:p>
                    <a:p>
                      <a:pPr algn="l" fontAlgn="t"/>
                      <a:endParaRPr lang="en-US" sz="1600" b="1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42225002"/>
                  </a:ext>
                </a:extLst>
              </a:tr>
              <a:tr h="74336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Lipids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28599247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Metabolites</a:t>
                      </a:r>
                      <a:br>
                        <a:rPr lang="en-US" sz="1600" b="1" dirty="0">
                          <a:effectLst/>
                          <a:latin typeface="DM Sans" pitchFamily="2" charset="0"/>
                        </a:rPr>
                      </a:br>
                      <a:endParaRPr lang="en-US" sz="1600" b="1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48409698"/>
                  </a:ext>
                </a:extLst>
              </a:tr>
              <a:tr h="6751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Cofactors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16625957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Transporters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88822933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Antioxidants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4540950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1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7374609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Herbs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3597192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AFAFB143-8DD1-D2BF-00E9-9B597872C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547692"/>
              </p:ext>
            </p:extLst>
          </p:nvPr>
        </p:nvGraphicFramePr>
        <p:xfrm>
          <a:off x="8270381" y="1069301"/>
          <a:ext cx="3058019" cy="5098946"/>
        </p:xfrm>
        <a:graphic>
          <a:graphicData uri="http://schemas.openxmlformats.org/drawingml/2006/table">
            <a:tbl>
              <a:tblPr/>
              <a:tblGrid>
                <a:gridCol w="3058019">
                  <a:extLst>
                    <a:ext uri="{9D8B030D-6E8A-4147-A177-3AD203B41FA5}">
                      <a16:colId xmlns="" xmlns:a16="http://schemas.microsoft.com/office/drawing/2014/main" val="2735469985"/>
                    </a:ext>
                  </a:extLst>
                </a:gridCol>
              </a:tblGrid>
              <a:tr h="654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Vitamins C, D and E, thiamine, riboflavin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74978178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Magnesium, calcium, </a:t>
                      </a:r>
                      <a:r>
                        <a:rPr lang="en-US" sz="1600" b="0" dirty="0" smtClean="0">
                          <a:effectLst/>
                          <a:latin typeface="DM Sans" pitchFamily="2" charset="0"/>
                        </a:rPr>
                        <a:t>phosphate</a:t>
                      </a:r>
                    </a:p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42225002"/>
                  </a:ext>
                </a:extLst>
              </a:tr>
              <a:tr h="74336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Membrane phospholipids, unsaturated fatty acids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28599247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 err="1">
                          <a:effectLst/>
                          <a:latin typeface="DM Sans" pitchFamily="2" charset="0"/>
                        </a:rPr>
                        <a:t>Creatine</a:t>
                      </a:r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, pyruvate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48409698"/>
                  </a:ext>
                </a:extLst>
              </a:tr>
              <a:tr h="67519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CoQ</a:t>
                      </a:r>
                      <a:r>
                        <a:rPr lang="en-US" sz="1600" b="0" baseline="-25000" dirty="0">
                          <a:effectLst/>
                          <a:latin typeface="DM Sans" pitchFamily="2" charset="0"/>
                        </a:rPr>
                        <a:t>10</a:t>
                      </a:r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, α-lipoic acid, NADH, nicotinic acid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16625957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l-Carnitine, membrane phospholipids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88822933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CoQ</a:t>
                      </a:r>
                      <a:r>
                        <a:rPr lang="en-US" sz="1600" b="0" baseline="-25000" dirty="0">
                          <a:effectLst/>
                          <a:latin typeface="DM Sans" pitchFamily="2" charset="0"/>
                        </a:rPr>
                        <a:t>10</a:t>
                      </a:r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, α-lipoic acid, NADH, glutathione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4540950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/>
                      </a:r>
                      <a:br>
                        <a:rPr lang="en-US" sz="1600" b="0" dirty="0">
                          <a:effectLst/>
                          <a:latin typeface="DM Sans" pitchFamily="2" charset="0"/>
                        </a:rPr>
                      </a:br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7374609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Curcumin, </a:t>
                      </a:r>
                      <a:r>
                        <a:rPr lang="en-US" sz="1600" b="0" dirty="0" err="1">
                          <a:effectLst/>
                          <a:latin typeface="DM Sans" pitchFamily="2" charset="0"/>
                        </a:rPr>
                        <a:t>schisandrin</a:t>
                      </a:r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3597192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3AA28AAC-3A9E-B111-487A-F6FE222920A1}"/>
              </a:ext>
            </a:extLst>
          </p:cNvPr>
          <p:cNvCxnSpPr/>
          <p:nvPr/>
        </p:nvCxnSpPr>
        <p:spPr>
          <a:xfrm>
            <a:off x="5753100" y="17306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76CD2BCD-6A94-D187-F759-F2434A72AB21}"/>
              </a:ext>
            </a:extLst>
          </p:cNvPr>
          <p:cNvCxnSpPr/>
          <p:nvPr/>
        </p:nvCxnSpPr>
        <p:spPr>
          <a:xfrm>
            <a:off x="5753100" y="23402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72F72001-7F54-C623-1175-1CAE6E9CAE56}"/>
              </a:ext>
            </a:extLst>
          </p:cNvPr>
          <p:cNvCxnSpPr/>
          <p:nvPr/>
        </p:nvCxnSpPr>
        <p:spPr>
          <a:xfrm>
            <a:off x="5753100" y="29879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9DECEC21-16FA-00EE-98C8-410CFC6FD557}"/>
              </a:ext>
            </a:extLst>
          </p:cNvPr>
          <p:cNvCxnSpPr/>
          <p:nvPr/>
        </p:nvCxnSpPr>
        <p:spPr>
          <a:xfrm>
            <a:off x="5753100" y="34197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10FA41E8-7543-3573-2C0C-244506FF134B}"/>
              </a:ext>
            </a:extLst>
          </p:cNvPr>
          <p:cNvCxnSpPr/>
          <p:nvPr/>
        </p:nvCxnSpPr>
        <p:spPr>
          <a:xfrm>
            <a:off x="5753100" y="40674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2F4BA238-DBB5-A1E7-26C0-B48C9534CA9B}"/>
              </a:ext>
            </a:extLst>
          </p:cNvPr>
          <p:cNvCxnSpPr/>
          <p:nvPr/>
        </p:nvCxnSpPr>
        <p:spPr>
          <a:xfrm>
            <a:off x="5753100" y="46770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43C3DBC6-4B68-8556-1D22-DF779291DB66}"/>
              </a:ext>
            </a:extLst>
          </p:cNvPr>
          <p:cNvCxnSpPr/>
          <p:nvPr/>
        </p:nvCxnSpPr>
        <p:spPr>
          <a:xfrm>
            <a:off x="5753100" y="5248504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61D630B8-99EE-763A-0227-E51D927D1D5C}"/>
              </a:ext>
            </a:extLst>
          </p:cNvPr>
          <p:cNvCxnSpPr/>
          <p:nvPr/>
        </p:nvCxnSpPr>
        <p:spPr>
          <a:xfrm>
            <a:off x="5753100" y="5817095"/>
            <a:ext cx="5692775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45A85C4-4C46-454A-D399-C61B47587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20027"/>
            <a:ext cx="222250" cy="22225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181646D0-7E45-F775-D5B4-9CCF37537FEE}"/>
              </a:ext>
            </a:extLst>
          </p:cNvPr>
          <p:cNvSpPr txBox="1"/>
          <p:nvPr/>
        </p:nvSpPr>
        <p:spPr>
          <a:xfrm>
            <a:off x="822217" y="1166911"/>
            <a:ext cx="435858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Need for multi-disciplinary approach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LDN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Mitochondrial support </a:t>
            </a:r>
            <a:br>
              <a:rPr lang="en-US" sz="1800" dirty="0">
                <a:latin typeface="DM Sans" pitchFamily="2" charset="0"/>
              </a:rPr>
            </a:br>
            <a:r>
              <a:rPr lang="en-US" sz="1400" i="1" dirty="0">
                <a:latin typeface="DM Sans" pitchFamily="2" charset="0"/>
              </a:rPr>
              <a:t>(cytokines injure mitochondria)</a:t>
            </a:r>
            <a:r>
              <a:rPr lang="en-US" sz="1800" dirty="0">
                <a:latin typeface="DM Sans" pitchFamily="2" charset="0"/>
              </a:rPr>
              <a:t/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Gingko, ginseng, Chinese herbs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Flavonoids: 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quercetin and Luteolin protect against neuroinflammation/oxidative stress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Treat any toxicity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Caffeine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Green tea </a:t>
            </a:r>
          </a:p>
        </p:txBody>
      </p:sp>
      <p:pic>
        <p:nvPicPr>
          <p:cNvPr id="47" name="Picture 46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1581E0B-50F2-432A-CA42-F22E048F8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772477"/>
            <a:ext cx="222250" cy="222250"/>
          </a:xfrm>
          <a:prstGeom prst="rect">
            <a:avLst/>
          </a:prstGeom>
        </p:spPr>
      </p:pic>
      <p:pic>
        <p:nvPicPr>
          <p:cNvPr id="48" name="Picture 47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76C4382-FAD2-3DDD-C10D-427AD91ED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315402"/>
            <a:ext cx="222250" cy="222250"/>
          </a:xfrm>
          <a:prstGeom prst="rect">
            <a:avLst/>
          </a:prstGeom>
        </p:spPr>
      </p:pic>
      <p:pic>
        <p:nvPicPr>
          <p:cNvPr id="49" name="Picture 4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D2D2AC07-FF56-7577-9317-D0A66A859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082164"/>
            <a:ext cx="222250" cy="222250"/>
          </a:xfrm>
          <a:prstGeom prst="rect">
            <a:avLst/>
          </a:prstGeom>
        </p:spPr>
      </p:pic>
      <p:pic>
        <p:nvPicPr>
          <p:cNvPr id="50" name="Picture 49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AD161DB-45D2-D328-E32F-5E4358A1D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625089"/>
            <a:ext cx="222250" cy="222250"/>
          </a:xfrm>
          <a:prstGeom prst="rect">
            <a:avLst/>
          </a:prstGeom>
        </p:spPr>
      </p:pic>
      <p:pic>
        <p:nvPicPr>
          <p:cNvPr id="51" name="Picture 5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61BDE96-93DD-3592-71C0-F4FD50892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725226"/>
            <a:ext cx="222250" cy="222250"/>
          </a:xfrm>
          <a:prstGeom prst="rect">
            <a:avLst/>
          </a:prstGeom>
        </p:spPr>
      </p:pic>
      <p:pic>
        <p:nvPicPr>
          <p:cNvPr id="52" name="Picture 5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F00DF2C-8785-B0FB-490B-1D44BA36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282438"/>
            <a:ext cx="222250" cy="222250"/>
          </a:xfrm>
          <a:prstGeom prst="rect">
            <a:avLst/>
          </a:prstGeom>
        </p:spPr>
      </p:pic>
      <p:pic>
        <p:nvPicPr>
          <p:cNvPr id="53" name="Picture 5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21743A3-F4C7-7F59-D371-BC678953B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830126"/>
            <a:ext cx="222250" cy="2222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5391559A-3756-4690-B47A-C34AC84C9B77}"/>
              </a:ext>
            </a:extLst>
          </p:cNvPr>
          <p:cNvCxnSpPr>
            <a:cxnSpLocks/>
          </p:cNvCxnSpPr>
          <p:nvPr/>
        </p:nvCxnSpPr>
        <p:spPr>
          <a:xfrm>
            <a:off x="8115300" y="930503"/>
            <a:ext cx="0" cy="526392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EF224DB5-3278-ACA6-C3B0-62E981CA5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130053"/>
              </p:ext>
            </p:extLst>
          </p:nvPr>
        </p:nvGraphicFramePr>
        <p:xfrm>
          <a:off x="6096001" y="5318600"/>
          <a:ext cx="1981306" cy="2970846"/>
        </p:xfrm>
        <a:graphic>
          <a:graphicData uri="http://schemas.openxmlformats.org/drawingml/2006/table">
            <a:tbl>
              <a:tblPr/>
              <a:tblGrid>
                <a:gridCol w="1981306">
                  <a:extLst>
                    <a:ext uri="{9D8B030D-6E8A-4147-A177-3AD203B41FA5}">
                      <a16:colId xmlns="" xmlns:a16="http://schemas.microsoft.com/office/drawing/2014/main" val="27354699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dirty="0">
                          <a:effectLst/>
                          <a:latin typeface="DM Sans" pitchFamily="2" charset="0"/>
                        </a:rPr>
                        <a:t>Enzyme inhibitors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749781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42225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28599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48409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166259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88822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4540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73746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M Sans" pitchFamily="2" charset="0"/>
                        <a:ea typeface="+mn-ea"/>
                        <a:cs typeface="+mn-cs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3597192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F70921B9-4234-033B-8B3F-4F7D9FE3C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004046"/>
              </p:ext>
            </p:extLst>
          </p:nvPr>
        </p:nvGraphicFramePr>
        <p:xfrm>
          <a:off x="8270381" y="5318600"/>
          <a:ext cx="3058019" cy="4747304"/>
        </p:xfrm>
        <a:graphic>
          <a:graphicData uri="http://schemas.openxmlformats.org/drawingml/2006/table">
            <a:tbl>
              <a:tblPr/>
              <a:tblGrid>
                <a:gridCol w="3058019">
                  <a:extLst>
                    <a:ext uri="{9D8B030D-6E8A-4147-A177-3AD203B41FA5}">
                      <a16:colId xmlns="" xmlns:a16="http://schemas.microsoft.com/office/drawing/2014/main" val="2735469985"/>
                    </a:ext>
                  </a:extLst>
                </a:gridCol>
              </a:tblGrid>
              <a:tr h="654317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dirty="0">
                          <a:effectLst/>
                          <a:latin typeface="DM Sans" pitchFamily="2" charset="0"/>
                        </a:rPr>
                        <a:t>α-Lipoic acid, dichloroacetate</a:t>
                      </a: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674978178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442225002"/>
                  </a:ext>
                </a:extLst>
              </a:tr>
              <a:tr h="743367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28599247"/>
                  </a:ext>
                </a:extLst>
              </a:tr>
              <a:tr h="228680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48409698"/>
                  </a:ext>
                </a:extLst>
              </a:tr>
              <a:tr h="675190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716625957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988822933"/>
                  </a:ext>
                </a:extLst>
              </a:tr>
              <a:tr h="571805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104540950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2697374609"/>
                  </a:ext>
                </a:extLst>
              </a:tr>
              <a:tr h="400242">
                <a:tc>
                  <a:txBody>
                    <a:bodyPr/>
                    <a:lstStyle/>
                    <a:p>
                      <a:pPr algn="l" fontAlgn="t"/>
                      <a:endParaRPr lang="en-US" sz="1600" b="0" dirty="0">
                        <a:effectLst/>
                        <a:latin typeface="DM Sans" pitchFamily="2" charset="0"/>
                      </a:endParaRPr>
                    </a:p>
                  </a:txBody>
                  <a:tcPr marL="86254" marR="86254" marT="43127" marB="4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35971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4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76A9C7A-501C-4ED9-2725-6BE4F29F9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A4FAE20-ED51-643E-3BE2-90E7F63C1D80}"/>
              </a:ext>
            </a:extLst>
          </p:cNvPr>
          <p:cNvGrpSpPr/>
          <p:nvPr/>
        </p:nvGrpSpPr>
        <p:grpSpPr>
          <a:xfrm>
            <a:off x="1351339" y="68209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2B23706E-AA83-2084-8AF9-0549DD012A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666DEB43-0D04-6503-F207-F6E417DEE1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B2C4AD4A-463F-8317-1AEA-B44F8B5645E0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A1EC3C3B-9F38-60A1-E7BE-F668B6628516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90DFF521-7C65-238F-D3D4-B61DEFA96FB5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A5FFE6B-54BD-C1F2-C909-1867865D8466}"/>
              </a:ext>
            </a:extLst>
          </p:cNvPr>
          <p:cNvGrpSpPr/>
          <p:nvPr/>
        </p:nvGrpSpPr>
        <p:grpSpPr>
          <a:xfrm>
            <a:off x="473794" y="292771"/>
            <a:ext cx="11410527" cy="6257254"/>
            <a:chOff x="473794" y="292771"/>
            <a:chExt cx="11410527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D5E2BA4-2E89-DE86-CD50-2274758B1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BCDE5502-6A16-D4BA-8876-309151BB1212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DEF4B389-02AD-213E-662A-3624B909A36E}"/>
                </a:ext>
              </a:extLst>
            </p:cNvPr>
            <p:cNvSpPr/>
            <p:nvPr/>
          </p:nvSpPr>
          <p:spPr>
            <a:xfrm>
              <a:off x="11457781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17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1B00056-98D0-60A5-CE39-BA63B952EDA8}"/>
                </a:ext>
              </a:extLst>
            </p:cNvPr>
            <p:cNvSpPr txBox="1"/>
            <p:nvPr/>
          </p:nvSpPr>
          <p:spPr>
            <a:xfrm>
              <a:off x="473794" y="292771"/>
              <a:ext cx="8596668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THE </a:t>
              </a:r>
              <a:r>
                <a:rPr lang="en-US" sz="2400" b="1" dirty="0" smtClean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SPIRITUAL </a:t>
              </a:r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DIMENSION OF LONG COVID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3C6FB5C2-F755-A275-FC0B-0361BAEE59D6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48BBB6E1-0EC2-E987-8529-13AEABA34766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C35D035-7E6E-E16E-EE49-441724103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103618"/>
            <a:ext cx="222250" cy="2222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D9A87B-FB43-641F-16A5-9CF0C0FEF919}"/>
              </a:ext>
            </a:extLst>
          </p:cNvPr>
          <p:cNvSpPr>
            <a:spLocks noGrp="1"/>
          </p:cNvSpPr>
          <p:nvPr/>
        </p:nvSpPr>
        <p:spPr>
          <a:xfrm>
            <a:off x="561974" y="1390371"/>
            <a:ext cx="9953625" cy="735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The Spiritual Dimension of Long COVID: Finding Meaning and Resilience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AC30B8C3-D5E9-D565-9D9D-5648627A240A}"/>
              </a:ext>
            </a:extLst>
          </p:cNvPr>
          <p:cNvSpPr>
            <a:spLocks noGrp="1"/>
          </p:cNvSpPr>
          <p:nvPr/>
        </p:nvSpPr>
        <p:spPr>
          <a:xfrm>
            <a:off x="835976" y="2047401"/>
            <a:ext cx="10520046" cy="735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The Lancet Psychiatry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 reported that individuals with long COVID experienced a 10% increase in suicidal ideation compared to those without the condition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BA5CA504-8ABE-8147-62FF-5723F39035C4}"/>
              </a:ext>
            </a:extLst>
          </p:cNvPr>
          <p:cNvSpPr/>
          <p:nvPr/>
        </p:nvSpPr>
        <p:spPr>
          <a:xfrm>
            <a:off x="6095999" y="2955097"/>
            <a:ext cx="5635625" cy="2878855"/>
          </a:xfrm>
          <a:prstGeom prst="roundRect">
            <a:avLst>
              <a:gd name="adj" fmla="val 319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3">
            <a:extLst>
              <a:ext uri="{FF2B5EF4-FFF2-40B4-BE49-F238E27FC236}">
                <a16:creationId xmlns="" xmlns:a16="http://schemas.microsoft.com/office/drawing/2014/main" id="{ADA8DB13-6F8F-12FD-C8BA-4B47EA7A9741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555" y="3169009"/>
            <a:ext cx="5255765" cy="2075354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6380EB18-01A8-C84A-9ED3-2CE2A191D25E}"/>
              </a:ext>
            </a:extLst>
          </p:cNvPr>
          <p:cNvSpPr>
            <a:spLocks noGrp="1"/>
          </p:cNvSpPr>
          <p:nvPr/>
        </p:nvSpPr>
        <p:spPr>
          <a:xfrm>
            <a:off x="835976" y="2955097"/>
            <a:ext cx="4951691" cy="2534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I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ndividuals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who had COVID-19 were 46% more likely to experience suicidal thoughts during the post-acute phase than those who did not contract the virus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Positive correlation between social support and resilience in long COVID</a:t>
            </a:r>
          </a:p>
        </p:txBody>
      </p:sp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C99F4CB-5E0E-2A9E-0001-3437AF34E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021710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4DDF3C95-18BF-2313-F00A-1A8FBF67D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660010"/>
            <a:ext cx="222250" cy="2222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C713FB0-D5EB-01CF-F9B0-0FFC572E8555}"/>
              </a:ext>
            </a:extLst>
          </p:cNvPr>
          <p:cNvSpPr txBox="1"/>
          <p:nvPr/>
        </p:nvSpPr>
        <p:spPr>
          <a:xfrm>
            <a:off x="6221066" y="5334156"/>
            <a:ext cx="54532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Sher L. Long COVID and the risk of suicide. Gen Hosp Psychiatry. 2023 Jan-Feb;80:66-67.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doi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: 10.1016/j.genhosppsych.2022.12.001.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Epub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 2022 Dec 5. PMID: 36494289; PMCID: PMC9721155.</a:t>
            </a:r>
          </a:p>
        </p:txBody>
      </p:sp>
    </p:spTree>
    <p:extLst>
      <p:ext uri="{BB962C8B-B14F-4D97-AF65-F5344CB8AC3E}">
        <p14:creationId xmlns:p14="http://schemas.microsoft.com/office/powerpoint/2010/main" val="106820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doctor and a patient discussing something&#10;&#10;AI-generated content may be incorrect.">
            <a:extLst>
              <a:ext uri="{FF2B5EF4-FFF2-40B4-BE49-F238E27FC236}">
                <a16:creationId xmlns="" xmlns:a16="http://schemas.microsoft.com/office/drawing/2014/main" id="{17F85D83-D4BC-B193-A98C-578666871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31888"/>
            <a:ext cx="5257800" cy="5003800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12D5F5B-7D69-4115-729C-A0E3199329BA}"/>
              </a:ext>
            </a:extLst>
          </p:cNvPr>
          <p:cNvSpPr/>
          <p:nvPr/>
        </p:nvSpPr>
        <p:spPr>
          <a:xfrm>
            <a:off x="1293378" y="4374875"/>
            <a:ext cx="4218422" cy="1962652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FBF706D-8B65-F74C-336E-E4000011D8C4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2C7428A-2329-AFA3-8339-6556D336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1" name="Rounded Rectangle 19">
              <a:extLst>
                <a:ext uri="{FF2B5EF4-FFF2-40B4-BE49-F238E27FC236}">
                  <a16:creationId xmlns="" xmlns:a16="http://schemas.microsoft.com/office/drawing/2014/main" id="{A277DB53-DC45-7A08-AB97-78A6F54A2E99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C9B567E-60B9-62F7-9671-898E5191CDCB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18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9A9016C-71F9-4111-E1E5-40A4E743CC7D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PSYCHEDELICS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CBECDC9C-45F2-BEA7-FB11-B788B784DE34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7B5A868-B12B-956B-4104-EE7FE89CB4D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Content Placeholder 2">
            <a:extLst>
              <a:ext uri="{FF2B5EF4-FFF2-40B4-BE49-F238E27FC236}">
                <a16:creationId xmlns="" xmlns:a16="http://schemas.microsoft.com/office/drawing/2014/main" id="{D4DAC30D-F555-03A7-8F63-FB7BC6040730}"/>
              </a:ext>
            </a:extLst>
          </p:cNvPr>
          <p:cNvSpPr txBox="1">
            <a:spLocks/>
          </p:cNvSpPr>
          <p:nvPr/>
        </p:nvSpPr>
        <p:spPr>
          <a:xfrm>
            <a:off x="6376459" y="1232333"/>
            <a:ext cx="5739341" cy="4660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Hosted an 8 person long COVID retreat 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weekend using IM ketamine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Participants knew each other from groups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Diversity in previous use history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Matched into peers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On follow up, all saw improvements in 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perspectives related to their disease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Improvements in anxiety and depression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Several patients had pain relief, one patient had resolution of pain for 3 months</a:t>
            </a:r>
          </a:p>
        </p:txBody>
      </p:sp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3F34E0E-E6E4-61CC-6303-EEF4EA30A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1274002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28F885F-7523-2A1A-8B66-98E4F3134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2131252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6F495E6-E15C-2A5B-F2B6-27B1CDFA2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2755139"/>
            <a:ext cx="222250" cy="222250"/>
          </a:xfrm>
          <a:prstGeom prst="rect">
            <a:avLst/>
          </a:prstGeom>
        </p:spPr>
      </p:pic>
      <p:pic>
        <p:nvPicPr>
          <p:cNvPr id="24" name="Picture 2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02449753-3B44-A4D7-C0C5-4B08A26D3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3383789"/>
            <a:ext cx="222250" cy="222250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370253E-B4E3-F071-9426-B5269D163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4018789"/>
            <a:ext cx="222250" cy="222250"/>
          </a:xfrm>
          <a:prstGeom prst="rect">
            <a:avLst/>
          </a:prstGeom>
        </p:spPr>
      </p:pic>
      <p:pic>
        <p:nvPicPr>
          <p:cNvPr id="26" name="Picture 2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69DEB84-1D8C-B010-CD3C-5DF5D66B0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4845877"/>
            <a:ext cx="222250" cy="222250"/>
          </a:xfrm>
          <a:prstGeom prst="rect">
            <a:avLst/>
          </a:prstGeom>
        </p:spPr>
      </p:pic>
      <p:pic>
        <p:nvPicPr>
          <p:cNvPr id="27" name="Picture 26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42C6F32-F378-28B2-880F-7925EE66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036" y="5484052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314964D-B102-B5C6-824B-167F84286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2E8DC59-E309-B088-E474-0A2483127CBC}"/>
              </a:ext>
            </a:extLst>
          </p:cNvPr>
          <p:cNvGrpSpPr/>
          <p:nvPr/>
        </p:nvGrpSpPr>
        <p:grpSpPr>
          <a:xfrm>
            <a:off x="473793" y="292771"/>
            <a:ext cx="11403384" cy="6257254"/>
            <a:chOff x="473793" y="292771"/>
            <a:chExt cx="11403384" cy="6257254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170C9CE-1B46-C907-1F70-804436C38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37115DCE-FF48-2524-1D87-F9C708CB081C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21871CD-30DA-56D3-33FF-C84702B26870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19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EC8AADCD-E7E9-CEC8-CB7E-3ACDD97FC44C}"/>
                </a:ext>
              </a:extLst>
            </p:cNvPr>
            <p:cNvSpPr txBox="1"/>
            <p:nvPr/>
          </p:nvSpPr>
          <p:spPr>
            <a:xfrm>
              <a:off x="473793" y="292771"/>
              <a:ext cx="4843273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GW CIM LONG COVID GROUPS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76E76CE3-E27E-213C-588F-7CE448C02A90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5D47BF3D-8AA7-9947-27C2-ED9DA9D09A01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0">
            <a:extLst>
              <a:ext uri="{FF2B5EF4-FFF2-40B4-BE49-F238E27FC236}">
                <a16:creationId xmlns="" xmlns:a16="http://schemas.microsoft.com/office/drawing/2014/main" id="{BBB4DCE8-BF07-AD8C-FF4C-EA4071033E27}"/>
              </a:ext>
            </a:extLst>
          </p:cNvPr>
          <p:cNvSpPr txBox="1"/>
          <p:nvPr/>
        </p:nvSpPr>
        <p:spPr>
          <a:xfrm>
            <a:off x="7514875" y="2001106"/>
            <a:ext cx="296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Rolling Admission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93B22020-7C2C-B036-BE60-E7F7BE400637}"/>
              </a:ext>
            </a:extLst>
          </p:cNvPr>
          <p:cNvSpPr/>
          <p:nvPr/>
        </p:nvSpPr>
        <p:spPr>
          <a:xfrm>
            <a:off x="8179413" y="2888315"/>
            <a:ext cx="3409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Members from all parts of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world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  <a:p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DM Sans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7D80EAA-E4DD-C69A-3F6F-D125D682913E}"/>
              </a:ext>
            </a:extLst>
          </p:cNvPr>
          <p:cNvSpPr/>
          <p:nvPr/>
        </p:nvSpPr>
        <p:spPr>
          <a:xfrm>
            <a:off x="473794" y="3903190"/>
            <a:ext cx="289606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3 weekly groups, virtual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DA14D997-E52E-C868-EFB7-CF78735B14C9}"/>
              </a:ext>
            </a:extLst>
          </p:cNvPr>
          <p:cNvSpPr/>
          <p:nvPr/>
        </p:nvSpPr>
        <p:spPr>
          <a:xfrm>
            <a:off x="942628" y="2917290"/>
            <a:ext cx="288836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One low monthly fee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4CFC7057-1CC3-1701-8AB6-2EF8E968AC83}"/>
              </a:ext>
            </a:extLst>
          </p:cNvPr>
          <p:cNvSpPr/>
          <p:nvPr/>
        </p:nvSpPr>
        <p:spPr>
          <a:xfrm>
            <a:off x="338697" y="4965379"/>
            <a:ext cx="325359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No obligation cancel anytime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37CD3746-72BD-4D90-3F1E-26D7236AB9DA}"/>
              </a:ext>
            </a:extLst>
          </p:cNvPr>
          <p:cNvSpPr/>
          <p:nvPr/>
        </p:nvSpPr>
        <p:spPr>
          <a:xfrm>
            <a:off x="6648403" y="1379048"/>
            <a:ext cx="167677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Voluntary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9290DB92-252D-67B0-A520-63D6776D0C04}"/>
              </a:ext>
            </a:extLst>
          </p:cNvPr>
          <p:cNvSpPr/>
          <p:nvPr/>
        </p:nvSpPr>
        <p:spPr>
          <a:xfrm>
            <a:off x="413525" y="1967692"/>
            <a:ext cx="4273597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Education on integrative topics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3CBD1122-0D9F-5169-3377-C72EAB1DA24A}"/>
              </a:ext>
            </a:extLst>
          </p:cNvPr>
          <p:cNvSpPr/>
          <p:nvPr/>
        </p:nvSpPr>
        <p:spPr>
          <a:xfrm>
            <a:off x="8179413" y="4965379"/>
            <a:ext cx="3345904" cy="3616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50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Whole body approach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A08B927B-38DA-F9D4-8916-6845BAAC5603}"/>
              </a:ext>
            </a:extLst>
          </p:cNvPr>
          <p:cNvSpPr/>
          <p:nvPr/>
        </p:nvSpPr>
        <p:spPr>
          <a:xfrm>
            <a:off x="2345613" y="1335773"/>
            <a:ext cx="2493350" cy="369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Experiential practice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CA36100F-B506-C357-5112-1DABF8C7C44C}"/>
              </a:ext>
            </a:extLst>
          </p:cNvPr>
          <p:cNvSpPr/>
          <p:nvPr/>
        </p:nvSpPr>
        <p:spPr>
          <a:xfrm>
            <a:off x="8403851" y="3940659"/>
            <a:ext cx="159865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DM Sans" pitchFamily="2" charset="0"/>
              </a:rPr>
              <a:t>Peer Support</a:t>
            </a:r>
          </a:p>
        </p:txBody>
      </p:sp>
      <p:grpSp>
        <p:nvGrpSpPr>
          <p:cNvPr id="273" name="Group 272">
            <a:extLst>
              <a:ext uri="{FF2B5EF4-FFF2-40B4-BE49-F238E27FC236}">
                <a16:creationId xmlns="" xmlns:a16="http://schemas.microsoft.com/office/drawing/2014/main" id="{EC31E0E8-C971-EC23-FED5-867338613F82}"/>
              </a:ext>
            </a:extLst>
          </p:cNvPr>
          <p:cNvGrpSpPr/>
          <p:nvPr/>
        </p:nvGrpSpPr>
        <p:grpSpPr>
          <a:xfrm>
            <a:off x="3332807" y="1314253"/>
            <a:ext cx="4962963" cy="5623217"/>
            <a:chOff x="3927762" y="2061097"/>
            <a:chExt cx="4251947" cy="4817609"/>
          </a:xfrm>
        </p:grpSpPr>
        <p:sp>
          <p:nvSpPr>
            <p:cNvPr id="91" name="Oval 395">
              <a:extLst>
                <a:ext uri="{FF2B5EF4-FFF2-40B4-BE49-F238E27FC236}">
                  <a16:creationId xmlns="" xmlns:a16="http://schemas.microsoft.com/office/drawing/2014/main" id="{F8435098-0E79-E245-FBF2-E332A88D6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762" y="4129499"/>
              <a:ext cx="624553" cy="62724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Oval 397">
              <a:extLst>
                <a:ext uri="{FF2B5EF4-FFF2-40B4-BE49-F238E27FC236}">
                  <a16:creationId xmlns="" xmlns:a16="http://schemas.microsoft.com/office/drawing/2014/main" id="{5153F028-DFF4-307E-9C89-51AEE8C72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6067" y="2555055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Oval 398">
              <a:extLst>
                <a:ext uri="{FF2B5EF4-FFF2-40B4-BE49-F238E27FC236}">
                  <a16:creationId xmlns="" xmlns:a16="http://schemas.microsoft.com/office/drawing/2014/main" id="{92830A53-7CC6-57A9-D17A-BFF0A13EC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9502" y="2064971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4" name="Oval 400">
              <a:extLst>
                <a:ext uri="{FF2B5EF4-FFF2-40B4-BE49-F238E27FC236}">
                  <a16:creationId xmlns="" xmlns:a16="http://schemas.microsoft.com/office/drawing/2014/main" id="{6576DC9C-B061-A8E2-A58E-7FBD5E1A2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827" y="2550408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399">
              <a:extLst>
                <a:ext uri="{FF2B5EF4-FFF2-40B4-BE49-F238E27FC236}">
                  <a16:creationId xmlns="" xmlns:a16="http://schemas.microsoft.com/office/drawing/2014/main" id="{9D6287B5-3BC8-32CA-A52B-6DEB154CD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68" y="2061097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Oval 401">
              <a:extLst>
                <a:ext uri="{FF2B5EF4-FFF2-40B4-BE49-F238E27FC236}">
                  <a16:creationId xmlns="" xmlns:a16="http://schemas.microsoft.com/office/drawing/2014/main" id="{D1637B98-C782-A96D-9CEA-8C4B47E97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9701" y="5035079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402">
              <a:extLst>
                <a:ext uri="{FF2B5EF4-FFF2-40B4-BE49-F238E27FC236}">
                  <a16:creationId xmlns="" xmlns:a16="http://schemas.microsoft.com/office/drawing/2014/main" id="{07322FA7-E950-0B73-90E2-C40F610669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3815" y="3282191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Oval 403">
              <a:extLst>
                <a:ext uri="{FF2B5EF4-FFF2-40B4-BE49-F238E27FC236}">
                  <a16:creationId xmlns="" xmlns:a16="http://schemas.microsoft.com/office/drawing/2014/main" id="{AB893A2A-70A3-048B-F47C-DA7AEBD26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5156" y="4165126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Oval 404">
              <a:extLst>
                <a:ext uri="{FF2B5EF4-FFF2-40B4-BE49-F238E27FC236}">
                  <a16:creationId xmlns="" xmlns:a16="http://schemas.microsoft.com/office/drawing/2014/main" id="{EF1B667A-B043-5E55-A5BF-C5049EE39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297" y="3284957"/>
              <a:ext cx="624553" cy="62455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Oval 635">
              <a:extLst>
                <a:ext uri="{FF2B5EF4-FFF2-40B4-BE49-F238E27FC236}">
                  <a16:creationId xmlns="" xmlns:a16="http://schemas.microsoft.com/office/drawing/2014/main" id="{3C896D3A-B2E0-DB5F-B81F-422FBF541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63815" y="5033732"/>
              <a:ext cx="626574" cy="62590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TextBox 269">
              <a:extLst>
                <a:ext uri="{FF2B5EF4-FFF2-40B4-BE49-F238E27FC236}">
                  <a16:creationId xmlns="" xmlns:a16="http://schemas.microsoft.com/office/drawing/2014/main" id="{699D6E4E-6268-43A9-72A2-A6E1C54E0AE6}"/>
                </a:ext>
              </a:extLst>
            </p:cNvPr>
            <p:cNvSpPr txBox="1"/>
            <p:nvPr/>
          </p:nvSpPr>
          <p:spPr>
            <a:xfrm>
              <a:off x="5060374" y="3486037"/>
              <a:ext cx="1905430" cy="1028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16426C"/>
                  </a:solidFill>
                  <a:latin typeface="DM Sans" pitchFamily="2" charset="0"/>
                </a:rPr>
                <a:t>GW CIM </a:t>
              </a:r>
              <a:br>
                <a:rPr lang="en-US" altLang="ko-KR" sz="2400" b="1" dirty="0">
                  <a:solidFill>
                    <a:srgbClr val="16426C"/>
                  </a:solidFill>
                  <a:latin typeface="DM Sans" pitchFamily="2" charset="0"/>
                </a:rPr>
              </a:br>
              <a:r>
                <a:rPr lang="en-US" altLang="ko-KR" sz="2400" b="1" dirty="0">
                  <a:solidFill>
                    <a:srgbClr val="16426C"/>
                  </a:solidFill>
                  <a:latin typeface="DM Sans" pitchFamily="2" charset="0"/>
                </a:rPr>
                <a:t>Long COVID Groups</a:t>
              </a:r>
              <a:endParaRPr lang="ko-KR" altLang="en-US" sz="2400" b="1" dirty="0">
                <a:solidFill>
                  <a:srgbClr val="16426C"/>
                </a:solidFill>
                <a:latin typeface="DM Sans" pitchFamily="2" charset="0"/>
              </a:endParaRPr>
            </a:p>
          </p:txBody>
        </p:sp>
        <p:pic>
          <p:nvPicPr>
            <p:cNvPr id="272" name="Picture 271" descr="A person holding a shield&#10;&#10;AI-generated content may be incorrect.">
              <a:extLst>
                <a:ext uri="{FF2B5EF4-FFF2-40B4-BE49-F238E27FC236}">
                  <a16:creationId xmlns="" xmlns:a16="http://schemas.microsoft.com/office/drawing/2014/main" id="{94B5A769-D737-2DD9-791B-7F58F44DC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584" y="4677433"/>
              <a:ext cx="2201272" cy="2201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52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B0A7062-E9F4-458E-D6FE-1E8D00127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0432B43-1D05-2960-A3F6-2C575DB34843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CE8EED1-23F1-1DAA-5107-824E666F7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77D8C5AD-6DC1-BB08-3D26-8099798FFAF6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A33729D0-EB7F-0985-62C7-1359073FBFC7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02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F09BB02-23BF-86C1-CE59-4B30EACA9D09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DISCLOSURES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173BD125-AF89-0321-4F19-1D0ADBD8D45C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B61698C-10BF-FD17-A654-1A2C8F2E9BF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44AFF32-46C4-0ABE-48B2-15218C42F747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72987A2-C552-07DD-53B2-E2EA2478F1A1}"/>
              </a:ext>
            </a:extLst>
          </p:cNvPr>
          <p:cNvGrpSpPr/>
          <p:nvPr/>
        </p:nvGrpSpPr>
        <p:grpSpPr>
          <a:xfrm>
            <a:off x="1351339" y="68209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F22382ED-E269-9B4E-C524-8C5A59588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6EA19979-D15D-BF96-FBF1-B7F587D3E4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4CDDEB04-FF44-5B3A-52FB-4CF1E1932DC4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240BB659-F7AA-C380-02BC-9D918BD71F9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C63FF62A-4C80-7391-05CF-BE940D6A4C58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70A92E6-2A7F-9D89-F465-837453FDD121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F78178CE-34D1-3444-6876-3CA0456978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9731591D-9648-E5CC-B4B2-3CB6B3C496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213DBC6B-3F05-DF58-98EE-EE8C9E37DA53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867A7A1B-CF35-5ED1-E6E6-1BAFCE54FBFD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CCFAED8E-D06E-FD5C-0B31-E66E7E40627D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632B1A9-EF41-C354-1123-52F972478A8C}"/>
              </a:ext>
            </a:extLst>
          </p:cNvPr>
          <p:cNvGrpSpPr/>
          <p:nvPr/>
        </p:nvGrpSpPr>
        <p:grpSpPr>
          <a:xfrm>
            <a:off x="473794" y="292771"/>
            <a:ext cx="11385222" cy="6257254"/>
            <a:chOff x="473794" y="292771"/>
            <a:chExt cx="11385222" cy="625725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221BEADC-2EDC-A790-5F02-6069DE61B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6" name="Rounded Rectangle 19">
              <a:extLst>
                <a:ext uri="{FF2B5EF4-FFF2-40B4-BE49-F238E27FC236}">
                  <a16:creationId xmlns="" xmlns:a16="http://schemas.microsoft.com/office/drawing/2014/main" id="{B050A5C6-5309-8050-5782-A576606F744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2CB3E224-7694-02C1-6BB3-188BD0E03E4F}"/>
                </a:ext>
              </a:extLst>
            </p:cNvPr>
            <p:cNvSpPr/>
            <p:nvPr/>
          </p:nvSpPr>
          <p:spPr>
            <a:xfrm>
              <a:off x="11432476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20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4E29F99C-5364-886A-31D2-DFD403B56F0A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MEDICAL CANNABIS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E30D60A2-5F3C-67B9-F53B-0EC7369AD427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E136FACA-0C95-2F25-30CC-1D20E8CC6C8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3CCC5ED-3EBA-4D76-A536-57D116E69F51}"/>
              </a:ext>
            </a:extLst>
          </p:cNvPr>
          <p:cNvSpPr/>
          <p:nvPr/>
        </p:nvSpPr>
        <p:spPr>
          <a:xfrm>
            <a:off x="2138523" y="1320186"/>
            <a:ext cx="4725628" cy="4725628"/>
          </a:xfrm>
          <a:prstGeom prst="ellipse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EEAD61C-2C63-E486-2B85-59172CB2F39C}"/>
              </a:ext>
            </a:extLst>
          </p:cNvPr>
          <p:cNvSpPr/>
          <p:nvPr/>
        </p:nvSpPr>
        <p:spPr>
          <a:xfrm>
            <a:off x="4675666" y="1320186"/>
            <a:ext cx="4725628" cy="4725628"/>
          </a:xfrm>
          <a:prstGeom prst="ellipse">
            <a:avLst/>
          </a:prstGeom>
          <a:solidFill>
            <a:srgbClr val="0070C0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8CACC4-A1D8-BDC4-7031-C706505E1CE5}"/>
              </a:ext>
            </a:extLst>
          </p:cNvPr>
          <p:cNvSpPr txBox="1"/>
          <p:nvPr/>
        </p:nvSpPr>
        <p:spPr>
          <a:xfrm>
            <a:off x="2377027" y="2875286"/>
            <a:ext cx="160575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CBMPs</a:t>
            </a:r>
            <a:endParaRPr lang="en-US" sz="4400" dirty="0">
              <a:solidFill>
                <a:schemeClr val="bg1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EBD9E27-419B-33D4-FF7E-4702919EB0D1}"/>
              </a:ext>
            </a:extLst>
          </p:cNvPr>
          <p:cNvSpPr txBox="1"/>
          <p:nvPr/>
        </p:nvSpPr>
        <p:spPr>
          <a:xfrm>
            <a:off x="7068846" y="2860252"/>
            <a:ext cx="23209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Long COVID</a:t>
            </a:r>
            <a:endParaRPr lang="en-US" sz="4400" dirty="0">
              <a:solidFill>
                <a:schemeClr val="bg1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565335D-98BD-B42E-0BEA-EEE5AEDAD8D9}"/>
              </a:ext>
            </a:extLst>
          </p:cNvPr>
          <p:cNvSpPr txBox="1"/>
          <p:nvPr/>
        </p:nvSpPr>
        <p:spPr>
          <a:xfrm>
            <a:off x="2372814" y="3373488"/>
            <a:ext cx="3453153" cy="11695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Epilepsy</a:t>
            </a:r>
          </a:p>
          <a:p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Multiple Sclerosis</a:t>
            </a:r>
          </a:p>
          <a:p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Cancer-Related Nausea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Inflammatory Bowel 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Disorders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1A16CB6-DE35-1CDB-7923-967F55B86784}"/>
              </a:ext>
            </a:extLst>
          </p:cNvPr>
          <p:cNvSpPr txBox="1"/>
          <p:nvPr/>
        </p:nvSpPr>
        <p:spPr>
          <a:xfrm>
            <a:off x="4019998" y="2875286"/>
            <a:ext cx="3453153" cy="160043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Pain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Anxiety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Depression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Fatigue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Sleep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Headache/Migraine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Cognitive Dysfunction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FA2D146-2329-CD28-8E47-B6DA8A899FCF}"/>
              </a:ext>
            </a:extLst>
          </p:cNvPr>
          <p:cNvSpPr txBox="1"/>
          <p:nvPr/>
        </p:nvSpPr>
        <p:spPr>
          <a:xfrm>
            <a:off x="5594944" y="3380579"/>
            <a:ext cx="3453153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Hair Loss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Palpitations</a:t>
            </a:r>
            <a:b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Tachycardia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19D8DC3-4F59-111E-3597-6169BCC938B0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3AD0F6AE-7795-49D8-931F-A639AA520231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Placeholder 24" descr="A doctor and an old person in a medical office&#10;&#10;AI-generated content may be incorrect.">
            <a:extLst>
              <a:ext uri="{FF2B5EF4-FFF2-40B4-BE49-F238E27FC236}">
                <a16:creationId xmlns="" xmlns:a16="http://schemas.microsoft.com/office/drawing/2014/main" id="{176BC5A5-86CD-1315-597F-79A6F0AB14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78700" y="977900"/>
            <a:ext cx="3871913" cy="5229225"/>
          </a:xfr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3D18A361-C5AB-BDB1-7FD6-698C2A6F38CF}"/>
              </a:ext>
            </a:extLst>
          </p:cNvPr>
          <p:cNvSpPr/>
          <p:nvPr/>
        </p:nvSpPr>
        <p:spPr>
          <a:xfrm>
            <a:off x="7117473" y="779837"/>
            <a:ext cx="1527969" cy="1758021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40A9FF-FC8F-8F94-C111-F9CB325A1B30}"/>
              </a:ext>
            </a:extLst>
          </p:cNvPr>
          <p:cNvGrpSpPr/>
          <p:nvPr/>
        </p:nvGrpSpPr>
        <p:grpSpPr>
          <a:xfrm>
            <a:off x="473794" y="292771"/>
            <a:ext cx="11403383" cy="6257254"/>
            <a:chOff x="473794" y="292771"/>
            <a:chExt cx="11403383" cy="6257254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77CB89AC-44A5-59B2-4F34-144D29FAB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2" name="Rounded Rectangle 19">
              <a:extLst>
                <a:ext uri="{FF2B5EF4-FFF2-40B4-BE49-F238E27FC236}">
                  <a16:creationId xmlns="" xmlns:a16="http://schemas.microsoft.com/office/drawing/2014/main" id="{50E046FE-2D80-8F16-96EE-633A3996FB4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8976CC71-0A88-F124-013C-4C179CBF0B2C}"/>
                </a:ext>
              </a:extLst>
            </p:cNvPr>
            <p:cNvSpPr/>
            <p:nvPr/>
          </p:nvSpPr>
          <p:spPr>
            <a:xfrm>
              <a:off x="11450637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21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1ED98AFC-96A8-CE67-B806-AF8AB395FD04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ACUPUNCTURE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7642291A-0644-1AA4-FAA7-01B0B07BED59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0FE737D3-8659-3488-20D0-F4895F439E6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6CDD7469-E480-4A04-8A1B-4FB4CA9B86A3}"/>
              </a:ext>
            </a:extLst>
          </p:cNvPr>
          <p:cNvSpPr txBox="1">
            <a:spLocks/>
          </p:cNvSpPr>
          <p:nvPr/>
        </p:nvSpPr>
        <p:spPr>
          <a:xfrm>
            <a:off x="823356" y="1314554"/>
            <a:ext cx="5941692" cy="3880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Comprehensive analysis evaluated acupuncture's impact on symptoms common </a:t>
            </a:r>
            <a:br>
              <a:rPr lang="en-US" sz="2000" dirty="0">
                <a:latin typeface="DM Sans" pitchFamily="2" charset="0"/>
              </a:rPr>
            </a:br>
            <a:r>
              <a:rPr lang="en-US" sz="2000" dirty="0">
                <a:latin typeface="DM Sans" pitchFamily="2" charset="0"/>
              </a:rPr>
              <a:t>in long COVID, such as fatigue, depression, cognitive impairment, headache, and insomnia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Concluded that acupuncture significantly improved these conditions compared to standard treatments or sham procedures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Case report concluded that acupuncture alleviated chest pain and heart palpitations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Ongoing study looking at fatigue related to long COVID and acupuncture</a:t>
            </a:r>
          </a:p>
        </p:txBody>
      </p:sp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6FAE94E-69CD-8643-CD7F-39F687362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352759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CAC06FED-2C31-EA80-C163-BFA158AE0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981534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06B77D96-FBE8-6666-1EF0-4E431F3A0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334084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E94F04D-9E2E-7692-FF58-9E0930A07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410409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A4FA54C1-CAE3-ED03-7CD1-155DB9BFA211}"/>
              </a:ext>
            </a:extLst>
          </p:cNvPr>
          <p:cNvSpPr/>
          <p:nvPr/>
        </p:nvSpPr>
        <p:spPr>
          <a:xfrm>
            <a:off x="3501911" y="2535038"/>
            <a:ext cx="1527969" cy="3979833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Placeholder 17">
            <a:extLst>
              <a:ext uri="{FF2B5EF4-FFF2-40B4-BE49-F238E27FC236}">
                <a16:creationId xmlns="" xmlns:a16="http://schemas.microsoft.com/office/drawing/2014/main" id="{9D6E2BF5-2875-3293-5A84-B31D78B7EF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" b="1973"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552D6E-0919-FFDA-50AE-5D445F289A0F}"/>
              </a:ext>
            </a:extLst>
          </p:cNvPr>
          <p:cNvSpPr/>
          <p:nvPr/>
        </p:nvSpPr>
        <p:spPr>
          <a:xfrm>
            <a:off x="0" y="-26567"/>
            <a:ext cx="4782457" cy="6884565"/>
          </a:xfrm>
          <a:prstGeom prst="rect">
            <a:avLst/>
          </a:prstGeom>
          <a:solidFill>
            <a:srgbClr val="16426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FA00324-6EBF-9479-DF83-6F96AEEDD905}"/>
              </a:ext>
            </a:extLst>
          </p:cNvPr>
          <p:cNvGrpSpPr/>
          <p:nvPr/>
        </p:nvGrpSpPr>
        <p:grpSpPr>
          <a:xfrm>
            <a:off x="473794" y="292771"/>
            <a:ext cx="11389094" cy="6257254"/>
            <a:chOff x="473794" y="292771"/>
            <a:chExt cx="11389094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22A8874-1621-793A-C88D-99999806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9" name="Rounded Rectangle 19">
              <a:extLst>
                <a:ext uri="{FF2B5EF4-FFF2-40B4-BE49-F238E27FC236}">
                  <a16:creationId xmlns="" xmlns:a16="http://schemas.microsoft.com/office/drawing/2014/main" id="{ADDD4CCB-A6A7-D002-F2B9-EF354B43215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214F5CC-3E27-1F14-5EF7-C9A56EA10BE7}"/>
                </a:ext>
              </a:extLst>
            </p:cNvPr>
            <p:cNvSpPr/>
            <p:nvPr/>
          </p:nvSpPr>
          <p:spPr>
            <a:xfrm>
              <a:off x="1143634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22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F8C97E9-328F-A041-E70B-5CFDA684E99C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LDN AND LONG COVID</a:t>
              </a:r>
              <a:endParaRPr lang="en-US" sz="4400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099F9A72-7167-0641-26A6-BCC341BA2074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6BACAD9D-9F6C-4AAE-B2E2-0D4CA8F67762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0022941-1D1A-F602-9F84-582655D3561E}"/>
              </a:ext>
            </a:extLst>
          </p:cNvPr>
          <p:cNvSpPr txBox="1"/>
          <p:nvPr/>
        </p:nvSpPr>
        <p:spPr>
          <a:xfrm>
            <a:off x="5694929" y="1050570"/>
            <a:ext cx="5724525" cy="5099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2022, interventional study Long COVID showed improved in symptoms 6/7 parameters measured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Naltrexone competitive opioid receptor antagonist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Blocks the effects of opioids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Works at mu, delta, and kappa receptors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Increases endorphins and enkephalins= pain relief, reduce autoimmune dysfunction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Enkephalin is opioid growth factor 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Acts as growth factor in neural and non-neural tissue</a:t>
            </a:r>
            <a:br>
              <a:rPr lang="en-US" sz="1600" dirty="0">
                <a:latin typeface="DM Sans" pitchFamily="2" charset="0"/>
              </a:rPr>
            </a:br>
            <a:endParaRPr lang="en-US" sz="16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DM Sans" pitchFamily="2" charset="0"/>
              </a:rPr>
              <a:t>Plays a role in cell proliferation, helps in angiogenesis </a:t>
            </a:r>
          </a:p>
        </p:txBody>
      </p:sp>
      <p:pic>
        <p:nvPicPr>
          <p:cNvPr id="29" name="Picture 2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62795EA-40FB-88F8-DA81-78420F111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1129135"/>
            <a:ext cx="222250" cy="222250"/>
          </a:xfrm>
          <a:prstGeom prst="rect">
            <a:avLst/>
          </a:prstGeom>
        </p:spPr>
      </p:pic>
      <p:pic>
        <p:nvPicPr>
          <p:cNvPr id="31" name="Picture 3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7885D026-9F81-CEB8-E61A-C172E8B71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1986385"/>
            <a:ext cx="222250" cy="222250"/>
          </a:xfrm>
          <a:prstGeom prst="rect">
            <a:avLst/>
          </a:prstGeom>
        </p:spPr>
      </p:pic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5315FF1-D5AC-F9D9-D000-59DD74017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2572172"/>
            <a:ext cx="222250" cy="222250"/>
          </a:xfrm>
          <a:prstGeom prst="rect">
            <a:avLst/>
          </a:prstGeom>
        </p:spPr>
      </p:pic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60D170E-DBA4-6E3E-89B7-54E95604E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3157960"/>
            <a:ext cx="222250" cy="222250"/>
          </a:xfrm>
          <a:prstGeom prst="rect">
            <a:avLst/>
          </a:prstGeom>
        </p:spPr>
      </p:pic>
      <p:pic>
        <p:nvPicPr>
          <p:cNvPr id="34" name="Picture 3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8C05D22-8776-F2BA-BEB6-0EB6F8A57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3762798"/>
            <a:ext cx="222250" cy="222250"/>
          </a:xfrm>
          <a:prstGeom prst="rect">
            <a:avLst/>
          </a:prstGeom>
        </p:spPr>
      </p:pic>
      <p:pic>
        <p:nvPicPr>
          <p:cNvPr id="35" name="Picture 3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FBF49DA-82A1-BA43-0F57-E1418F1F7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4634335"/>
            <a:ext cx="222250" cy="222250"/>
          </a:xfrm>
          <a:prstGeom prst="rect">
            <a:avLst/>
          </a:prstGeom>
        </p:spPr>
      </p:pic>
      <p:pic>
        <p:nvPicPr>
          <p:cNvPr id="36" name="Picture 3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4E81EF04-A49D-6577-B112-57D90C993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5210597"/>
            <a:ext cx="222250" cy="222250"/>
          </a:xfrm>
          <a:prstGeom prst="rect">
            <a:avLst/>
          </a:prstGeom>
        </p:spPr>
      </p:pic>
      <p:pic>
        <p:nvPicPr>
          <p:cNvPr id="37" name="Picture 36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57073230-8908-D609-3521-4DB967AB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3" y="5805910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erson and a child looking at a doctor&#10;&#10;AI-generated content may be incorrect.">
            <a:extLst>
              <a:ext uri="{FF2B5EF4-FFF2-40B4-BE49-F238E27FC236}">
                <a16:creationId xmlns="" xmlns:a16="http://schemas.microsoft.com/office/drawing/2014/main" id="{830936A2-8DD0-7EBF-EB71-5D106B47D9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r="1837" b="2994"/>
          <a:stretch/>
        </p:blipFill>
        <p:spPr>
          <a:xfrm>
            <a:off x="-1" y="1"/>
            <a:ext cx="12191999" cy="4088606"/>
          </a:xfr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5A3748B-88D1-4F2D-8EFD-1CE1C970B9AD}"/>
              </a:ext>
            </a:extLst>
          </p:cNvPr>
          <p:cNvSpPr/>
          <p:nvPr/>
        </p:nvSpPr>
        <p:spPr>
          <a:xfrm>
            <a:off x="0" y="0"/>
            <a:ext cx="878681" cy="40886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9">
            <a:extLst>
              <a:ext uri="{FF2B5EF4-FFF2-40B4-BE49-F238E27FC236}">
                <a16:creationId xmlns="" xmlns:a16="http://schemas.microsoft.com/office/drawing/2014/main" id="{E1364693-68B0-8191-1E45-848282BCFCBE}"/>
              </a:ext>
            </a:extLst>
          </p:cNvPr>
          <p:cNvSpPr/>
          <p:nvPr/>
        </p:nvSpPr>
        <p:spPr>
          <a:xfrm>
            <a:off x="11445875" y="6264275"/>
            <a:ext cx="285750" cy="28575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867A26D-9308-699D-B53E-7FF556D5C694}"/>
              </a:ext>
            </a:extLst>
          </p:cNvPr>
          <p:cNvSpPr/>
          <p:nvPr/>
        </p:nvSpPr>
        <p:spPr>
          <a:xfrm>
            <a:off x="11436348" y="6299427"/>
            <a:ext cx="4265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rPr>
              <a:t>23</a:t>
            </a:r>
            <a:endParaRPr lang="en-US" sz="900" b="1" dirty="0">
              <a:solidFill>
                <a:srgbClr val="8BC33E"/>
              </a:solidFill>
              <a:latin typeface="DM Sans" pitchFamily="2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66D13AD-00B0-8972-A97F-CD20075A8E51}"/>
              </a:ext>
            </a:extLst>
          </p:cNvPr>
          <p:cNvSpPr txBox="1"/>
          <p:nvPr/>
        </p:nvSpPr>
        <p:spPr>
          <a:xfrm>
            <a:off x="1134194" y="318072"/>
            <a:ext cx="470780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3600" b="1" dirty="0"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LDN</a:t>
            </a:r>
            <a:endParaRPr lang="en-US" sz="6000" dirty="0">
              <a:solidFill>
                <a:srgbClr val="3434A5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7006E87-C8D6-7C02-2FD0-8F41946703A8}"/>
              </a:ext>
            </a:extLst>
          </p:cNvPr>
          <p:cNvSpPr/>
          <p:nvPr/>
        </p:nvSpPr>
        <p:spPr>
          <a:xfrm>
            <a:off x="1235075" y="964403"/>
            <a:ext cx="478631" cy="53601"/>
          </a:xfrm>
          <a:prstGeom prst="roundRect">
            <a:avLst>
              <a:gd name="adj" fmla="val 50000"/>
            </a:avLst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C52501E-17F4-CB93-1D9A-4F2A1F04EACD}"/>
              </a:ext>
            </a:extLst>
          </p:cNvPr>
          <p:cNvSpPr/>
          <p:nvPr/>
        </p:nvSpPr>
        <p:spPr>
          <a:xfrm>
            <a:off x="1754981" y="964403"/>
            <a:ext cx="54769" cy="53601"/>
          </a:xfrm>
          <a:prstGeom prst="roundRect">
            <a:avLst>
              <a:gd name="adj" fmla="val 50000"/>
            </a:avLst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FA6D437-E95C-341B-3C45-55B6490E297A}"/>
              </a:ext>
            </a:extLst>
          </p:cNvPr>
          <p:cNvSpPr txBox="1"/>
          <p:nvPr/>
        </p:nvSpPr>
        <p:spPr>
          <a:xfrm>
            <a:off x="1134194" y="4189412"/>
            <a:ext cx="10728694" cy="2830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Reversible, can use opioids with LDN if needed or emergency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Not addicting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Disease modifying, not symptom relieving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Uses: chronic pain, fatigue, autoimmune dysfunction, Mast cell activation, brain fog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Acts on Glial cells </a:t>
            </a:r>
            <a:r>
              <a:rPr lang="en-US" sz="1500" i="1" dirty="0">
                <a:latin typeface="DM Sans" pitchFamily="2" charset="0"/>
              </a:rPr>
              <a:t>(immune cells of the brain) 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Glial cells get activated-produce neuro-inflammatory chemicals </a:t>
            </a:r>
            <a:r>
              <a:rPr lang="en-US" sz="1500" i="1" dirty="0">
                <a:latin typeface="DM Sans" pitchFamily="2" charset="0"/>
              </a:rPr>
              <a:t>(toll like receptors)</a:t>
            </a:r>
          </a:p>
          <a:p>
            <a:pPr>
              <a:lnSpc>
                <a:spcPct val="150000"/>
              </a:lnSpc>
            </a:pPr>
            <a:r>
              <a:rPr lang="en-US" sz="1500" b="1" dirty="0">
                <a:latin typeface="DM Sans" pitchFamily="2" charset="0"/>
              </a:rPr>
              <a:t>Neurons get inflamed </a:t>
            </a:r>
          </a:p>
          <a:p>
            <a:pPr>
              <a:lnSpc>
                <a:spcPct val="150000"/>
              </a:lnSpc>
            </a:pPr>
            <a:endParaRPr lang="en-US" sz="1500" b="1" dirty="0">
              <a:latin typeface="DM Sans" pitchFamily="2" charset="0"/>
            </a:endParaRPr>
          </a:p>
        </p:txBody>
      </p:sp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D21972E0-1662-4CB5-1C5E-9032E18E1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4313237"/>
            <a:ext cx="211932" cy="211932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57BAE84F-9B2C-9C87-8213-0B487C68E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4658518"/>
            <a:ext cx="211932" cy="211932"/>
          </a:xfrm>
          <a:prstGeom prst="rect">
            <a:avLst/>
          </a:prstGeom>
        </p:spPr>
      </p:pic>
      <p:pic>
        <p:nvPicPr>
          <p:cNvPr id="26" name="Picture 2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401FB36-2DB8-56FE-894B-D4EE390CF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4996656"/>
            <a:ext cx="211932" cy="211932"/>
          </a:xfrm>
          <a:prstGeom prst="rect">
            <a:avLst/>
          </a:prstGeom>
        </p:spPr>
      </p:pic>
      <p:pic>
        <p:nvPicPr>
          <p:cNvPr id="27" name="Picture 26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C8BF58B-F629-70C4-7645-D8E87ACEF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5349081"/>
            <a:ext cx="211932" cy="211932"/>
          </a:xfrm>
          <a:prstGeom prst="rect">
            <a:avLst/>
          </a:prstGeom>
        </p:spPr>
      </p:pic>
      <p:pic>
        <p:nvPicPr>
          <p:cNvPr id="28" name="Picture 27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8500A60-9A12-3A0A-785F-79BA66CE2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5694363"/>
            <a:ext cx="211932" cy="211932"/>
          </a:xfrm>
          <a:prstGeom prst="rect">
            <a:avLst/>
          </a:prstGeom>
        </p:spPr>
      </p:pic>
      <p:pic>
        <p:nvPicPr>
          <p:cNvPr id="29" name="Picture 2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53887DC-50FA-4E2B-4B60-B8EEB2A14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6027737"/>
            <a:ext cx="211932" cy="211932"/>
          </a:xfrm>
          <a:prstGeom prst="rect">
            <a:avLst/>
          </a:prstGeom>
        </p:spPr>
      </p:pic>
      <p:pic>
        <p:nvPicPr>
          <p:cNvPr id="30" name="Picture 29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0FC7D5C2-66D5-7C3A-70F1-0B3AE256A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81" y="6370637"/>
            <a:ext cx="211932" cy="2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DC8EC80-8FFA-33BA-E0B6-64817ECD42B0}"/>
              </a:ext>
            </a:extLst>
          </p:cNvPr>
          <p:cNvGrpSpPr/>
          <p:nvPr/>
        </p:nvGrpSpPr>
        <p:grpSpPr>
          <a:xfrm>
            <a:off x="2298703" y="682099"/>
            <a:ext cx="8811416" cy="5864228"/>
            <a:chOff x="1434427" y="-840800"/>
            <a:chExt cx="10757573" cy="71594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B9B85513-EDC3-AA5F-3A5F-B9EF8DF87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7745F20-D2BD-03FE-0D77-DF15CE89D4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5CAAF3D9-C942-BBDA-19C9-AC5B65701F30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B23C57CA-D2AB-409D-C182-A5BFC2F5BF2A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9C383406-824E-0148-5CD8-916570D2F631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A3E4684-6230-E180-437F-604BCE4DA1CE}"/>
              </a:ext>
            </a:extLst>
          </p:cNvPr>
          <p:cNvGrpSpPr/>
          <p:nvPr/>
        </p:nvGrpSpPr>
        <p:grpSpPr>
          <a:xfrm>
            <a:off x="473794" y="292771"/>
            <a:ext cx="11385222" cy="6257254"/>
            <a:chOff x="473794" y="292771"/>
            <a:chExt cx="11385222" cy="6257254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26B1E077-B7BE-B0CD-E4F4-BBA8C5B0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="" xmlns:a16="http://schemas.microsoft.com/office/drawing/2014/main" id="{F163B10F-53D7-6A6C-7AB5-8E328F7DE6B6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23C1FBD-0B4E-D8C6-35D1-0B474608A4CD}"/>
                </a:ext>
              </a:extLst>
            </p:cNvPr>
            <p:cNvSpPr/>
            <p:nvPr/>
          </p:nvSpPr>
          <p:spPr>
            <a:xfrm>
              <a:off x="11432476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A301B06-D128-E12D-23F6-7F795560B593}"/>
                </a:ext>
              </a:extLst>
            </p:cNvPr>
            <p:cNvSpPr txBox="1"/>
            <p:nvPr/>
          </p:nvSpPr>
          <p:spPr>
            <a:xfrm>
              <a:off x="473794" y="292771"/>
              <a:ext cx="6612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MAST CELL ACTIVATION SYNDROME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C5170366-CAB6-49CF-4053-3898F0B010BF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86C766C-FE2C-88CF-52AE-43EE374EC31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574A988-D1CF-52F9-D70A-3769030B70A4}"/>
              </a:ext>
            </a:extLst>
          </p:cNvPr>
          <p:cNvSpPr txBox="1"/>
          <p:nvPr/>
        </p:nvSpPr>
        <p:spPr>
          <a:xfrm>
            <a:off x="1006399" y="1071562"/>
            <a:ext cx="10639347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dirty="0">
                <a:latin typeface="DM Sans" pitchFamily="2" charset="0"/>
              </a:rPr>
              <a:t>Disease first reported in 2007, prevalence of 17% population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Often goes undiagnosed 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Dysfunction in behavior of mast cells following COVID leads to release of cytokines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Inappropriate activation of mast cells = histamine, heparin, tryptase, chemokines, prostaglandins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Lung biopsies of COVID patients, large numbers of mast cells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Histamine, Plasma &gt;8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Tryptase 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Serum Chromogranin-A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Random and 24 hour urine- N-methyl histamine, histamine, prostaglandin D2, leukotriene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Heparin- difficult to detect, lab ranges need to go down to 0 </a:t>
            </a:r>
            <a:br>
              <a:rPr lang="en-US" sz="1700" dirty="0">
                <a:latin typeface="DM Sans" pitchFamily="2" charset="0"/>
              </a:rPr>
            </a:br>
            <a:endParaRPr lang="en-US" sz="1700" dirty="0">
              <a:latin typeface="DM Sans" pitchFamily="2" charset="0"/>
            </a:endParaRPr>
          </a:p>
          <a:p>
            <a:r>
              <a:rPr lang="en-US" sz="1700" dirty="0">
                <a:latin typeface="DM Sans" pitchFamily="2" charset="0"/>
              </a:rPr>
              <a:t>GI tract is the best- biopsy staining for CD117 &gt;20 mast cells positive for MCAS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EB4B02BB-0665-62AC-8C4F-04E0D89B5434}"/>
              </a:ext>
            </a:extLst>
          </p:cNvPr>
          <p:cNvCxnSpPr>
            <a:cxnSpLocks/>
            <a:endCxn id="24" idx="3"/>
          </p:cNvCxnSpPr>
          <p:nvPr/>
        </p:nvCxnSpPr>
        <p:spPr>
          <a:xfrm>
            <a:off x="775890" y="1071562"/>
            <a:ext cx="0" cy="5339555"/>
          </a:xfrm>
          <a:prstGeom prst="line">
            <a:avLst/>
          </a:prstGeom>
          <a:ln>
            <a:solidFill>
              <a:schemeClr val="bg1">
                <a:lumMod val="85000"/>
                <a:alpha val="5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23">
            <a:extLst>
              <a:ext uri="{FF2B5EF4-FFF2-40B4-BE49-F238E27FC236}">
                <a16:creationId xmlns="" xmlns:a16="http://schemas.microsoft.com/office/drawing/2014/main" id="{5BFC5E7D-4C3F-9C3D-1DD1-83B5029AAA05}"/>
              </a:ext>
            </a:extLst>
          </p:cNvPr>
          <p:cNvSpPr/>
          <p:nvPr/>
        </p:nvSpPr>
        <p:spPr>
          <a:xfrm rot="10800000">
            <a:off x="711873" y="6411117"/>
            <a:ext cx="128034" cy="110374"/>
          </a:xfrm>
          <a:prstGeom prst="triangle">
            <a:avLst/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3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CDC9C06-A31C-9317-9254-448E4B867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E16979C-EC89-657B-9776-90369AD4A8B4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AFEBF9F7-A155-A5E7-8B5D-56D597957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CDA70A9A-9656-ABF7-C7B0-E2A926F4F4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318A3FD3-56FD-66A3-9471-CCC0D282FB5C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A55BB95E-268B-46E9-85D1-4892AF46ADDC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C7F2C725-BD87-4A44-9C0F-6E826876C188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A856B5A-A225-652F-2A93-66CC5321A899}"/>
              </a:ext>
            </a:extLst>
          </p:cNvPr>
          <p:cNvGrpSpPr/>
          <p:nvPr/>
        </p:nvGrpSpPr>
        <p:grpSpPr>
          <a:xfrm>
            <a:off x="473793" y="292771"/>
            <a:ext cx="11391477" cy="6257254"/>
            <a:chOff x="473793" y="292771"/>
            <a:chExt cx="11391477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C3CE829D-2099-42B7-EDF5-CBE4881D6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A31AC13A-47BE-D86B-C495-1D37455BD95D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2E3E266-67F1-1CBB-C9A6-3BE445D124CE}"/>
                </a:ext>
              </a:extLst>
            </p:cNvPr>
            <p:cNvSpPr/>
            <p:nvPr/>
          </p:nvSpPr>
          <p:spPr>
            <a:xfrm>
              <a:off x="1143873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44AC834-6046-5C62-97A1-AB65463D4567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MCAS AND LONG COVID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930D6C51-4705-7C19-36DA-FA825F9E3EB1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7CD1080C-B92A-BC97-8671-F2FD0129680A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4A9F213-E09B-E5C6-AA98-ED01C5D29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243218"/>
            <a:ext cx="222250" cy="222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7ED290-F7BD-3397-B608-02D2569E7870}"/>
              </a:ext>
            </a:extLst>
          </p:cNvPr>
          <p:cNvSpPr txBox="1">
            <a:spLocks/>
          </p:cNvSpPr>
          <p:nvPr/>
        </p:nvSpPr>
        <p:spPr>
          <a:xfrm>
            <a:off x="806731" y="2197390"/>
            <a:ext cx="3911402" cy="3880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Does mast cell activation baseline/pre-existing explain hyper-inflammatory responses in acute COVID and long COVID?</a:t>
            </a:r>
          </a:p>
          <a:p>
            <a:endParaRPr lang="en-US" sz="20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2000" dirty="0">
                <a:latin typeface="DM Sans" pitchFamily="2" charset="0"/>
              </a:rPr>
              <a:t>2021 study in International Journal of Infectious Diseases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C53D943-E7B3-30D2-58B9-EA844B6BC630}"/>
              </a:ext>
            </a:extLst>
          </p:cNvPr>
          <p:cNvGrpSpPr/>
          <p:nvPr/>
        </p:nvGrpSpPr>
        <p:grpSpPr>
          <a:xfrm>
            <a:off x="4210236" y="1401436"/>
            <a:ext cx="7445035" cy="4195278"/>
            <a:chOff x="4210236" y="1401436"/>
            <a:chExt cx="7445035" cy="4195278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A3B3D6C2-B566-6406-1CBA-F581EA952DC5}"/>
                </a:ext>
              </a:extLst>
            </p:cNvPr>
            <p:cNvGrpSpPr/>
            <p:nvPr/>
          </p:nvGrpSpPr>
          <p:grpSpPr>
            <a:xfrm>
              <a:off x="4210236" y="1401436"/>
              <a:ext cx="7445035" cy="4195278"/>
              <a:chOff x="4619059" y="1349830"/>
              <a:chExt cx="7445035" cy="41952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B1F88ABA-9B48-DA2B-E213-EA3632A717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9059" y="1349830"/>
                <a:ext cx="7445035" cy="419527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FAEC3187-2351-7D4E-60AA-AD05767C853F}"/>
                  </a:ext>
                </a:extLst>
              </p:cNvPr>
              <p:cNvSpPr/>
              <p:nvPr/>
            </p:nvSpPr>
            <p:spPr>
              <a:xfrm>
                <a:off x="5643417" y="1685925"/>
                <a:ext cx="5409369" cy="33623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23107CDD-B62D-27BE-35A6-D156E757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2257" y="1935094"/>
              <a:ext cx="3744371" cy="3029366"/>
            </a:xfrm>
            <a:prstGeom prst="rect">
              <a:avLst/>
            </a:prstGeom>
          </p:spPr>
        </p:pic>
      </p:grpSp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E091800-F804-859C-27BA-4E8E61FDD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160918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="" xmlns:a16="http://schemas.microsoft.com/office/drawing/2014/main" id="{E9097A14-F0F3-4A56-9F68-F781F425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0"/>
            <a:ext cx="7067550" cy="68543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5D3CF63-A7D2-3B3D-D323-2DF51ACDDAD7}"/>
              </a:ext>
            </a:extLst>
          </p:cNvPr>
          <p:cNvGrpSpPr/>
          <p:nvPr/>
        </p:nvGrpSpPr>
        <p:grpSpPr>
          <a:xfrm>
            <a:off x="473793" y="292771"/>
            <a:ext cx="11391477" cy="6257254"/>
            <a:chOff x="473793" y="292771"/>
            <a:chExt cx="11391477" cy="6257254"/>
          </a:xfrm>
        </p:grpSpPr>
        <p:sp>
          <p:nvSpPr>
            <p:cNvPr id="6" name="Rounded Rectangle 19">
              <a:extLst>
                <a:ext uri="{FF2B5EF4-FFF2-40B4-BE49-F238E27FC236}">
                  <a16:creationId xmlns="" xmlns:a16="http://schemas.microsoft.com/office/drawing/2014/main" id="{6F17E446-0829-6C2F-ECE1-4514EEDCEDDF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318F18B-9665-1129-B4E8-E03717FF9ECB}"/>
                </a:ext>
              </a:extLst>
            </p:cNvPr>
            <p:cNvSpPr/>
            <p:nvPr/>
          </p:nvSpPr>
          <p:spPr>
            <a:xfrm>
              <a:off x="1143873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26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C2DEE721-4F0F-48D3-41EF-18D38E7525F8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SYMPTOMS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0A15D1E9-3ECC-1F59-D1B5-ACC929B3E0B8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9C7240E4-1144-6C80-F637-4E158A3BF9ED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74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doctor showing a person something on a tablet&#10;&#10;AI-generated content may be incorrect.">
            <a:extLst>
              <a:ext uri="{FF2B5EF4-FFF2-40B4-BE49-F238E27FC236}">
                <a16:creationId xmlns="" xmlns:a16="http://schemas.microsoft.com/office/drawing/2014/main" id="{0C4084AE-7A9F-13CC-1302-BD04C294C4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9743593-4EC9-1845-B68E-4F49940FB31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lumMod val="5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7C74C54-242C-F281-00DF-EEF4CFB8A99D}"/>
              </a:ext>
            </a:extLst>
          </p:cNvPr>
          <p:cNvGrpSpPr/>
          <p:nvPr/>
        </p:nvGrpSpPr>
        <p:grpSpPr>
          <a:xfrm>
            <a:off x="3525424" y="2870543"/>
            <a:ext cx="5141152" cy="1116914"/>
            <a:chOff x="1930716" y="2186998"/>
            <a:chExt cx="5141152" cy="1116914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92ABFF0F-8BE0-8ABB-6341-F536C499EA9C}"/>
                </a:ext>
              </a:extLst>
            </p:cNvPr>
            <p:cNvSpPr txBox="1"/>
            <p:nvPr/>
          </p:nvSpPr>
          <p:spPr>
            <a:xfrm>
              <a:off x="1930716" y="2186998"/>
              <a:ext cx="514115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DM Sans" pitchFamily="2" charset="0"/>
                </a:rPr>
                <a:t>TREATMENT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C8CDD57E-3864-231E-7567-BDBAEA693C14}"/>
                </a:ext>
              </a:extLst>
            </p:cNvPr>
            <p:cNvCxnSpPr>
              <a:cxnSpLocks/>
            </p:cNvCxnSpPr>
            <p:nvPr/>
          </p:nvCxnSpPr>
          <p:spPr>
            <a:xfrm>
              <a:off x="3933210" y="3303912"/>
              <a:ext cx="1136155" cy="0"/>
            </a:xfrm>
            <a:prstGeom prst="line">
              <a:avLst/>
            </a:prstGeom>
            <a:ln w="38100">
              <a:solidFill>
                <a:srgbClr val="8BC3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746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2585DAF-9EFE-16B2-C37A-B4DA39096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D50DC1E-5ABE-C099-BB9A-D36D067E94A5}"/>
              </a:ext>
            </a:extLst>
          </p:cNvPr>
          <p:cNvGrpSpPr/>
          <p:nvPr/>
        </p:nvGrpSpPr>
        <p:grpSpPr>
          <a:xfrm>
            <a:off x="2298703" y="682099"/>
            <a:ext cx="8811416" cy="5864228"/>
            <a:chOff x="1434427" y="-840800"/>
            <a:chExt cx="10757573" cy="715944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21389395-0365-5DB4-AAB7-A8E665B7A8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447385BE-6EED-EF5B-74F4-2013584F82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7B030505-5149-0933-64EA-ED5B18F56DA1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23207A7B-E784-03C1-5BAB-4D049F1442DA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D06F960E-2D25-106F-20E4-966E3568AF41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037268F-0617-9D8C-BF6D-2BE84BAC6E66}"/>
              </a:ext>
            </a:extLst>
          </p:cNvPr>
          <p:cNvGrpSpPr/>
          <p:nvPr/>
        </p:nvGrpSpPr>
        <p:grpSpPr>
          <a:xfrm>
            <a:off x="473794" y="292771"/>
            <a:ext cx="11392271" cy="6257254"/>
            <a:chOff x="473794" y="292771"/>
            <a:chExt cx="11392271" cy="6257254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D335F0DB-ED2F-AC64-9075-4434FCF69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="" xmlns:a16="http://schemas.microsoft.com/office/drawing/2014/main" id="{9C9E9FAC-C794-7D98-A33E-304CB48CB078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00EA6094-BC03-D9A5-9C53-4ED5AEBEEACD}"/>
                </a:ext>
              </a:extLst>
            </p:cNvPr>
            <p:cNvSpPr/>
            <p:nvPr/>
          </p:nvSpPr>
          <p:spPr>
            <a:xfrm>
              <a:off x="11439525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28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9E1C2DF8-56E3-7C48-3B6B-F74783E251BC}"/>
                </a:ext>
              </a:extLst>
            </p:cNvPr>
            <p:cNvSpPr txBox="1"/>
            <p:nvPr/>
          </p:nvSpPr>
          <p:spPr>
            <a:xfrm>
              <a:off x="473794" y="292771"/>
              <a:ext cx="6612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TREATMENT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CEC8AB80-6D25-C69A-EF5F-6219EE1B7E52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F915EDE-B193-107D-B47F-BB0B4F0489DB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3DEEEE4-A028-7BC3-B985-08978C71B049}"/>
              </a:ext>
            </a:extLst>
          </p:cNvPr>
          <p:cNvSpPr txBox="1"/>
          <p:nvPr/>
        </p:nvSpPr>
        <p:spPr>
          <a:xfrm>
            <a:off x="828600" y="930775"/>
            <a:ext cx="10725225" cy="5498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Block H1 and H2 by antihistamines, i.e. </a:t>
            </a:r>
            <a:r>
              <a:rPr lang="en-US" sz="2000" dirty="0" err="1">
                <a:latin typeface="DM Sans" pitchFamily="2" charset="0"/>
              </a:rPr>
              <a:t>zyrtec</a:t>
            </a:r>
            <a:r>
              <a:rPr lang="en-US" sz="2000" dirty="0">
                <a:latin typeface="DM Sans" pitchFamily="2" charset="0"/>
              </a:rPr>
              <a:t>, </a:t>
            </a:r>
            <a:r>
              <a:rPr lang="en-US" sz="2000" dirty="0" err="1">
                <a:latin typeface="DM Sans" pitchFamily="2" charset="0"/>
              </a:rPr>
              <a:t>pepcid</a:t>
            </a:r>
            <a:r>
              <a:rPr lang="en-US" sz="2000" dirty="0">
                <a:latin typeface="DM Sans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Mast cell stabilizers- cromolyn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Other mediator inhibitors- LDN, NSAID COX2 (</a:t>
            </a:r>
            <a:r>
              <a:rPr lang="en-US" sz="2000" dirty="0" err="1">
                <a:latin typeface="DM Sans" pitchFamily="2" charset="0"/>
              </a:rPr>
              <a:t>celebrex</a:t>
            </a:r>
            <a:r>
              <a:rPr lang="en-US" sz="2000" dirty="0">
                <a:latin typeface="DM Sans" pitchFamily="2" charset="0"/>
              </a:rPr>
              <a:t>), corticosteroids, benzos </a:t>
            </a:r>
          </a:p>
          <a:p>
            <a:pPr>
              <a:lnSpc>
                <a:spcPct val="200000"/>
              </a:lnSpc>
            </a:pPr>
            <a:r>
              <a:rPr lang="en-US" sz="2000" dirty="0" err="1">
                <a:latin typeface="DM Sans" pitchFamily="2" charset="0"/>
              </a:rPr>
              <a:t>Singulair</a:t>
            </a:r>
            <a:r>
              <a:rPr lang="en-US" sz="2000" dirty="0">
                <a:latin typeface="DM Sans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Reduce inflammation and methylation defects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Low histamine diets</a:t>
            </a:r>
          </a:p>
          <a:p>
            <a:r>
              <a:rPr lang="en-US" sz="2000" dirty="0">
                <a:latin typeface="DM Sans" pitchFamily="2" charset="0"/>
              </a:rPr>
              <a:t>Quercetin, Luteolin, Vitamin C, D, NAC, Turmeric, alpha lipoic acid, B12/folate if needed, natural D hist, Dao enzyme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Lactobacillus </a:t>
            </a:r>
            <a:r>
              <a:rPr lang="en-US" sz="2000" dirty="0" err="1">
                <a:latin typeface="DM Sans" pitchFamily="2" charset="0"/>
              </a:rPr>
              <a:t>rhamnosus</a:t>
            </a:r>
            <a:r>
              <a:rPr lang="en-US" sz="2000" dirty="0">
                <a:latin typeface="DM Sans" pitchFamily="2" charset="0"/>
              </a:rPr>
              <a:t>- certain probiotic strains decrease histamines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latin typeface="DM Sans" pitchFamily="2" charset="0"/>
              </a:rPr>
              <a:t>Limbic retraining </a:t>
            </a:r>
          </a:p>
        </p:txBody>
      </p:sp>
      <p:pic>
        <p:nvPicPr>
          <p:cNvPr id="2" name="Picture 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96309A4-B710-4AA3-64F7-5FD5EE995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30735"/>
            <a:ext cx="222250" cy="222250"/>
          </a:xfrm>
          <a:prstGeom prst="rect">
            <a:avLst/>
          </a:prstGeom>
        </p:spPr>
      </p:pic>
      <p:pic>
        <p:nvPicPr>
          <p:cNvPr id="3" name="Picture 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4DE983A6-38F5-6E01-3FD5-8DEF9675B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830810"/>
            <a:ext cx="222250" cy="222250"/>
          </a:xfrm>
          <a:prstGeom prst="rect">
            <a:avLst/>
          </a:prstGeom>
        </p:spPr>
      </p:pic>
      <p:pic>
        <p:nvPicPr>
          <p:cNvPr id="4" name="Picture 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D7200E2-6A30-40F6-F811-4B7A7E2E1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435648"/>
            <a:ext cx="222250" cy="222250"/>
          </a:xfrm>
          <a:prstGeom prst="rect">
            <a:avLst/>
          </a:prstGeom>
        </p:spPr>
      </p:pic>
      <p:pic>
        <p:nvPicPr>
          <p:cNvPr id="12" name="Picture 1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39617DA-7C57-91F6-1B3F-023EA6A0E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054773"/>
            <a:ext cx="222250" cy="222250"/>
          </a:xfrm>
          <a:prstGeom prst="rect">
            <a:avLst/>
          </a:prstGeom>
        </p:spPr>
      </p:pic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4F2E331C-24FF-AF31-15CF-467AAAFD7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670723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89E5A8C-5F12-C0E3-4627-C72977D8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286673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35F606E-64E7-1742-DCEA-CAE53049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667673"/>
            <a:ext cx="222250" cy="222250"/>
          </a:xfrm>
          <a:prstGeom prst="rect">
            <a:avLst/>
          </a:prstGeom>
        </p:spPr>
      </p:pic>
      <p:pic>
        <p:nvPicPr>
          <p:cNvPr id="25" name="Picture 2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3947B3B2-6CD5-0C89-AB03-7AC1E88F1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499523"/>
            <a:ext cx="222250" cy="222250"/>
          </a:xfrm>
          <a:prstGeom prst="rect">
            <a:avLst/>
          </a:prstGeom>
        </p:spPr>
      </p:pic>
      <p:pic>
        <p:nvPicPr>
          <p:cNvPr id="26" name="Picture 2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060789C-B696-9E66-916A-68EFB3359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6109123"/>
            <a:ext cx="222250" cy="22225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85CB76E-0AD4-90A5-0C99-095DEBEB4626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6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4EAFFC6-CEFE-E267-65E8-397BC87A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F4FFC99-AC28-3919-C657-7ACAA094E405}"/>
              </a:ext>
            </a:extLst>
          </p:cNvPr>
          <p:cNvGrpSpPr/>
          <p:nvPr/>
        </p:nvGrpSpPr>
        <p:grpSpPr>
          <a:xfrm>
            <a:off x="473793" y="292771"/>
            <a:ext cx="11391477" cy="6257254"/>
            <a:chOff x="473793" y="292771"/>
            <a:chExt cx="11391477" cy="6257254"/>
          </a:xfrm>
        </p:grpSpPr>
        <p:sp>
          <p:nvSpPr>
            <p:cNvPr id="6" name="Rounded Rectangle 19">
              <a:extLst>
                <a:ext uri="{FF2B5EF4-FFF2-40B4-BE49-F238E27FC236}">
                  <a16:creationId xmlns="" xmlns:a16="http://schemas.microsoft.com/office/drawing/2014/main" id="{1D1EE39F-59A2-3333-1DAB-31FA7833CCB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8319600B-8C27-F147-DDC4-55CCFDB5355F}"/>
                </a:ext>
              </a:extLst>
            </p:cNvPr>
            <p:cNvSpPr/>
            <p:nvPr/>
          </p:nvSpPr>
          <p:spPr>
            <a:xfrm>
              <a:off x="1143873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29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417EBD2-39F7-42B0-D45B-BEF7FF64333C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HISTAMINE FOOD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DA32EE3D-44B1-47C6-A39E-607B9C617586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783A1804-CB7C-7BEA-7E61-7DF148C89013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n external file that holds a picture, illustration, etc.&#10;Object n">
            <a:extLst>
              <a:ext uri="{FF2B5EF4-FFF2-40B4-BE49-F238E27FC236}">
                <a16:creationId xmlns="" xmlns:a16="http://schemas.microsoft.com/office/drawing/2014/main" id="{7AE42797-FC67-A1EC-E8B3-EA2359997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37" y="0"/>
            <a:ext cx="7139664" cy="68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25649" y="1049677"/>
            <a:ext cx="203200" cy="5050972"/>
          </a:xfrm>
          <a:prstGeom prst="rect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28849" y="1049677"/>
            <a:ext cx="6608449" cy="50509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03670" y="1229278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17638" y="1254463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One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17636" y="1658363"/>
            <a:ext cx="60282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Describe the complexity and lack of resources for this novel illness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FF03CB8-9D64-84F9-ED62-29B656087459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5241617-FFF6-007D-5C3F-B08437D94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="" xmlns:a16="http://schemas.microsoft.com/office/drawing/2014/main" id="{94686782-0981-EE3F-251F-2434072FD463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5462B7F-0FF0-1CE4-B587-8C9BA82080E4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03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64023952-EE01-E042-A654-267C55B4849B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OBJECTIVES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39089C8B-9080-2178-77F1-FF82933F9748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38C1907D-EB66-DB42-8E03-A9263C0315F4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7A3B69D-6A30-AB5E-11FB-D1161CCE42B2}"/>
              </a:ext>
            </a:extLst>
          </p:cNvPr>
          <p:cNvSpPr/>
          <p:nvPr/>
        </p:nvSpPr>
        <p:spPr>
          <a:xfrm>
            <a:off x="5403670" y="2412971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M Sans" pitchFamily="2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1A7B099-090E-6E38-30F2-E7FB7E095945}"/>
              </a:ext>
            </a:extLst>
          </p:cNvPr>
          <p:cNvSpPr/>
          <p:nvPr/>
        </p:nvSpPr>
        <p:spPr>
          <a:xfrm>
            <a:off x="5417638" y="2438156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Two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D922341-4CEA-5574-F597-552B9A3D2AE7}"/>
              </a:ext>
            </a:extLst>
          </p:cNvPr>
          <p:cNvSpPr/>
          <p:nvPr/>
        </p:nvSpPr>
        <p:spPr>
          <a:xfrm>
            <a:off x="5417637" y="2842056"/>
            <a:ext cx="6028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Identify symptoms and signs of Long COVID and distinguish it from other conditions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12399AF-02EF-5703-1B77-F1C91C5098C9}"/>
              </a:ext>
            </a:extLst>
          </p:cNvPr>
          <p:cNvSpPr/>
          <p:nvPr/>
        </p:nvSpPr>
        <p:spPr>
          <a:xfrm>
            <a:off x="5403670" y="3596664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M Sans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E9FAA694-0563-613B-C589-41F828A5A42F}"/>
              </a:ext>
            </a:extLst>
          </p:cNvPr>
          <p:cNvSpPr/>
          <p:nvPr/>
        </p:nvSpPr>
        <p:spPr>
          <a:xfrm>
            <a:off x="5417638" y="3621849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Three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9AB403AA-8A5A-8FD4-832C-451E059B9900}"/>
              </a:ext>
            </a:extLst>
          </p:cNvPr>
          <p:cNvSpPr/>
          <p:nvPr/>
        </p:nvSpPr>
        <p:spPr>
          <a:xfrm>
            <a:off x="5417636" y="4025749"/>
            <a:ext cx="6016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To explore the role of spirituality in coping with Long COVID, highlighting its impact on emotional resilience, meaning-making, and holistic recovery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4646E0A4-C590-0C77-729E-C3564C7F93DA}"/>
              </a:ext>
            </a:extLst>
          </p:cNvPr>
          <p:cNvSpPr/>
          <p:nvPr/>
        </p:nvSpPr>
        <p:spPr>
          <a:xfrm>
            <a:off x="5403670" y="5026578"/>
            <a:ext cx="3505200" cy="419702"/>
          </a:xfrm>
          <a:prstGeom prst="rect">
            <a:avLst/>
          </a:prstGeom>
          <a:solidFill>
            <a:srgbClr val="8BC33E">
              <a:alpha val="8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M Sans" pitchFamily="2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3685FB25-3667-3792-B769-90E595898D50}"/>
              </a:ext>
            </a:extLst>
          </p:cNvPr>
          <p:cNvSpPr/>
          <p:nvPr/>
        </p:nvSpPr>
        <p:spPr>
          <a:xfrm>
            <a:off x="5417638" y="5051763"/>
            <a:ext cx="2474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Lato" panose="020F0502020204030203" pitchFamily="34" charset="0"/>
              </a:rPr>
              <a:t>Objective Four</a:t>
            </a:r>
            <a:endParaRPr lang="en-US" dirty="0">
              <a:solidFill>
                <a:srgbClr val="8BC33E"/>
              </a:solidFill>
              <a:latin typeface="DM Sans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F73EB3D2-AF3D-480B-7AAC-8AC8B105DB24}"/>
              </a:ext>
            </a:extLst>
          </p:cNvPr>
          <p:cNvSpPr/>
          <p:nvPr/>
        </p:nvSpPr>
        <p:spPr>
          <a:xfrm>
            <a:off x="5417637" y="5455663"/>
            <a:ext cx="6028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M Sans" pitchFamily="2" charset="0"/>
              </a:rPr>
              <a:t>Manage Long COVID with integrative techniques that are evidence based </a:t>
            </a:r>
          </a:p>
        </p:txBody>
      </p:sp>
      <p:pic>
        <p:nvPicPr>
          <p:cNvPr id="55" name="Picture Placeholder 54" descr="A person sitting on a bed with his hand on his chest&#10;&#10;AI-generated content may be incorrect.">
            <a:extLst>
              <a:ext uri="{FF2B5EF4-FFF2-40B4-BE49-F238E27FC236}">
                <a16:creationId xmlns="" xmlns:a16="http://schemas.microsoft.com/office/drawing/2014/main" id="{0F9A1D98-0F46-AB0F-DBA2-BAC1B1EE75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975" y="1027113"/>
            <a:ext cx="4364038" cy="5051425"/>
          </a:xfrm>
        </p:spPr>
      </p:pic>
    </p:spTree>
    <p:extLst>
      <p:ext uri="{BB962C8B-B14F-4D97-AF65-F5344CB8AC3E}">
        <p14:creationId xmlns:p14="http://schemas.microsoft.com/office/powerpoint/2010/main" val="37265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21AC41-1316-41AA-2ED6-6B48F4F82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FD930B9F-F9F9-375E-E166-D6E107051B6E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A804AA0-0FB8-7825-8885-F55F205C6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BE4535A3-A7D2-51E1-9659-8DAB76ECBB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A3C5BBE3-CA7F-A45E-9D21-F53E3A04792A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FB187802-FEB9-B2BC-BC69-93988C98FE60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A3A284AF-12C0-69C7-DEF2-54FE8AED83F7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1F4B6D3-A030-B996-BA97-B81B088539D8}"/>
              </a:ext>
            </a:extLst>
          </p:cNvPr>
          <p:cNvGrpSpPr/>
          <p:nvPr/>
        </p:nvGrpSpPr>
        <p:grpSpPr>
          <a:xfrm>
            <a:off x="473793" y="292771"/>
            <a:ext cx="11385127" cy="6257254"/>
            <a:chOff x="473793" y="292771"/>
            <a:chExt cx="11385127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B9F4D0FC-7E61-195C-D3CE-CA5691CB5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07E263DA-BF70-FD64-B021-D1E6931CF39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1FA593A0-8DB7-2D30-3E61-81D28A2A78C0}"/>
                </a:ext>
              </a:extLst>
            </p:cNvPr>
            <p:cNvSpPr/>
            <p:nvPr/>
          </p:nvSpPr>
          <p:spPr>
            <a:xfrm>
              <a:off x="1143238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30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21A606A9-3400-E753-C974-7F1AAF8D3789}"/>
                </a:ext>
              </a:extLst>
            </p:cNvPr>
            <p:cNvSpPr txBox="1"/>
            <p:nvPr/>
          </p:nvSpPr>
          <p:spPr>
            <a:xfrm>
              <a:off x="473793" y="292771"/>
              <a:ext cx="512115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DYSAUTONOMIA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992F8FFD-565A-2977-E2FD-D09366839503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63833B7-7966-FCB7-5D00-1BE85E2A497B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F8F3D00-D7DF-89E7-20A0-29C02868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1586097"/>
            <a:ext cx="222250" cy="22225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="" xmlns:a16="http://schemas.microsoft.com/office/drawing/2014/main" id="{257E8110-C9D6-112D-8884-BC4590B3A25A}"/>
              </a:ext>
            </a:extLst>
          </p:cNvPr>
          <p:cNvSpPr txBox="1">
            <a:spLocks/>
          </p:cNvSpPr>
          <p:nvPr/>
        </p:nvSpPr>
        <p:spPr>
          <a:xfrm>
            <a:off x="791267" y="1523562"/>
            <a:ext cx="4537821" cy="48387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Recent study shows that COVID-19 infects the </a:t>
            </a:r>
            <a:r>
              <a:rPr lang="en-US" sz="1400" dirty="0" err="1">
                <a:latin typeface="DM Sans" pitchFamily="2" charset="0"/>
              </a:rPr>
              <a:t>vagus</a:t>
            </a:r>
            <a:r>
              <a:rPr lang="en-US" sz="1400" dirty="0">
                <a:latin typeface="DM Sans" pitchFamily="2" charset="0"/>
              </a:rPr>
              <a:t> nerve causing inflammation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 err="1">
                <a:latin typeface="DM Sans" pitchFamily="2" charset="0"/>
              </a:rPr>
              <a:t>Vagus</a:t>
            </a:r>
            <a:r>
              <a:rPr lang="en-US" sz="1400" dirty="0">
                <a:latin typeface="DM Sans" pitchFamily="2" charset="0"/>
              </a:rPr>
              <a:t> nerve impacts most systems of the body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Symptoms: chronic fatigue, headaches, myalgias, nausea, brain fog, exercise intolerance, shortness of breath, weakness, lightheadedness, blurriness of vision, shakiness, anxiety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POTS, Orthostatic hypotension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Decreased blood flow to brain </a:t>
            </a:r>
            <a:br>
              <a:rPr lang="en-US" sz="1400" dirty="0">
                <a:latin typeface="DM Sans" pitchFamily="2" charset="0"/>
              </a:rPr>
            </a:br>
            <a:endParaRPr lang="en-US" sz="14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400" dirty="0">
                <a:latin typeface="DM Sans" pitchFamily="2" charset="0"/>
              </a:rPr>
              <a:t>Can cause syncope </a:t>
            </a:r>
          </a:p>
          <a:p>
            <a:pPr>
              <a:lnSpc>
                <a:spcPct val="120000"/>
              </a:lnSpc>
            </a:pPr>
            <a:endParaRPr lang="en-US" sz="1400" dirty="0">
              <a:latin typeface="DM Sans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6C59E93-E6D9-4203-8029-283561D2FB3E}"/>
              </a:ext>
            </a:extLst>
          </p:cNvPr>
          <p:cNvGrpSpPr/>
          <p:nvPr/>
        </p:nvGrpSpPr>
        <p:grpSpPr>
          <a:xfrm>
            <a:off x="4659575" y="1444560"/>
            <a:ext cx="7445035" cy="4195278"/>
            <a:chOff x="4210236" y="1401436"/>
            <a:chExt cx="7445035" cy="4195278"/>
          </a:xfrm>
        </p:grpSpPr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1444B852-0031-C330-C516-3FAD56495A78}"/>
                </a:ext>
              </a:extLst>
            </p:cNvPr>
            <p:cNvGrpSpPr/>
            <p:nvPr/>
          </p:nvGrpSpPr>
          <p:grpSpPr>
            <a:xfrm>
              <a:off x="4210236" y="1401436"/>
              <a:ext cx="7445035" cy="4195278"/>
              <a:chOff x="4619059" y="1349830"/>
              <a:chExt cx="7445035" cy="41952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1152A790-C13E-FF46-B90D-F4CEF02AA7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19059" y="1349830"/>
                <a:ext cx="7445035" cy="419527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1898E82A-9A33-352D-72B9-116249C8FC5A}"/>
                  </a:ext>
                </a:extLst>
              </p:cNvPr>
              <p:cNvSpPr/>
              <p:nvPr/>
            </p:nvSpPr>
            <p:spPr>
              <a:xfrm>
                <a:off x="5643417" y="1685925"/>
                <a:ext cx="5409369" cy="3362325"/>
              </a:xfrm>
              <a:prstGeom prst="rect">
                <a:avLst/>
              </a:prstGeom>
              <a:solidFill>
                <a:srgbClr val="EAEC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4" name="Content Placeholder 3">
              <a:extLst>
                <a:ext uri="{FF2B5EF4-FFF2-40B4-BE49-F238E27FC236}">
                  <a16:creationId xmlns="" xmlns:a16="http://schemas.microsoft.com/office/drawing/2014/main" id="{52BBC2FE-DBA7-091A-E545-34C384E24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60279" y="1737532"/>
              <a:ext cx="4537821" cy="3354884"/>
            </a:xfrm>
            <a:prstGeom prst="rect">
              <a:avLst/>
            </a:prstGeom>
          </p:spPr>
        </p:pic>
      </p:grpSp>
      <p:pic>
        <p:nvPicPr>
          <p:cNvPr id="18" name="Picture 17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BE349B37-CBC0-A877-D124-BA57A5CFA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2481447"/>
            <a:ext cx="222250" cy="222250"/>
          </a:xfrm>
          <a:prstGeom prst="rect">
            <a:avLst/>
          </a:prstGeom>
        </p:spPr>
      </p:pic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DF91509-ACD2-1DE6-4047-1EB287506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3119622"/>
            <a:ext cx="222250" cy="222250"/>
          </a:xfrm>
          <a:prstGeom prst="rect">
            <a:avLst/>
          </a:prstGeom>
        </p:spPr>
      </p:pic>
      <p:pic>
        <p:nvPicPr>
          <p:cNvPr id="20" name="Picture 19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7BAC57C-8745-5DAE-5FFE-A5CD2A93D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4538847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59A28270-7198-774F-C332-F9D715BE4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167497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57AB0EE-20BF-F545-8C64-1F282169C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805672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9CEEBB4-CD23-6A2F-377C-EFD83D675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55E136C-8590-133C-0BD3-F4F4E0A4D57D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62BABA15-C7C2-3ABE-3547-C1CC52B69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B48362F-15E5-50FE-09B1-9BEE182006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9F6A1163-C582-DE03-B071-4EAF14D100DE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6C952F8F-13F4-3E76-DB83-F9CAAF5DFB5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5CDA6EAA-B478-9E37-D763-C058A7CEC225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A5D1D4E-B0BA-0590-060C-F8ADE6AD9A93}"/>
              </a:ext>
            </a:extLst>
          </p:cNvPr>
          <p:cNvGrpSpPr/>
          <p:nvPr/>
        </p:nvGrpSpPr>
        <p:grpSpPr>
          <a:xfrm>
            <a:off x="473793" y="292771"/>
            <a:ext cx="11397827" cy="6257254"/>
            <a:chOff x="473793" y="292771"/>
            <a:chExt cx="11397827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10ABC6F-22E7-7F4F-7DBF-A213218F5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BDB6A795-CC92-8EFE-4C19-B25CBADA1BB7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B0CAADE8-2194-2D24-BC72-516F5BA20BA1}"/>
                </a:ext>
              </a:extLst>
            </p:cNvPr>
            <p:cNvSpPr/>
            <p:nvPr/>
          </p:nvSpPr>
          <p:spPr>
            <a:xfrm>
              <a:off x="11445080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31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20988D2-1D0C-66F0-9C58-4596F5FE6E0E}"/>
                </a:ext>
              </a:extLst>
            </p:cNvPr>
            <p:cNvSpPr txBox="1"/>
            <p:nvPr/>
          </p:nvSpPr>
          <p:spPr>
            <a:xfrm>
              <a:off x="473793" y="292771"/>
              <a:ext cx="65747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AUTONOMIC DISORDERS AFTER COVID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33B5C107-A1AE-FB04-31AA-46174BDC2618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0BE204CD-2508-1E5A-C70C-4BBFD6BB6BF9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09E9263-96BE-FBE9-B1B0-76D36822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1314627"/>
            <a:ext cx="222250" cy="22225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="" xmlns:a16="http://schemas.microsoft.com/office/drawing/2014/main" id="{347EAB6D-AA63-A1FA-45FB-488678C8D821}"/>
              </a:ext>
            </a:extLst>
          </p:cNvPr>
          <p:cNvSpPr txBox="1">
            <a:spLocks/>
          </p:cNvSpPr>
          <p:nvPr/>
        </p:nvSpPr>
        <p:spPr>
          <a:xfrm>
            <a:off x="803967" y="1239392"/>
            <a:ext cx="4778544" cy="48387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20 patient case study</a:t>
            </a:r>
            <a:br>
              <a:rPr lang="en-US" sz="1800" dirty="0">
                <a:latin typeface="DM Sans" pitchFamily="2" charset="0"/>
              </a:rPr>
            </a:br>
            <a:r>
              <a:rPr lang="en-US" sz="1800" dirty="0">
                <a:latin typeface="DM Sans" pitchFamily="2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70% female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15 POTS, 3 neurocardiogenic syncope, 2 orthostatic hypotension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4 elevated autoimmune or inflammatory markers 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6-8 months after infection, 85% residual autonomic symptoms</a:t>
            </a:r>
            <a:br>
              <a:rPr lang="en-US" sz="1800" dirty="0">
                <a:latin typeface="DM Sans" pitchFamily="2" charset="0"/>
              </a:rPr>
            </a:br>
            <a:endParaRPr lang="en-US" sz="1800" dirty="0">
              <a:latin typeface="DM Sans" pitchFamily="2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latin typeface="DM Sans" pitchFamily="2" charset="0"/>
              </a:rPr>
              <a:t>60% unable to return to work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312AAFB-75DB-CA20-C396-107DD1EC218E}"/>
              </a:ext>
            </a:extLst>
          </p:cNvPr>
          <p:cNvGrpSpPr/>
          <p:nvPr/>
        </p:nvGrpSpPr>
        <p:grpSpPr>
          <a:xfrm>
            <a:off x="4659575" y="1444560"/>
            <a:ext cx="7445035" cy="4195278"/>
            <a:chOff x="4619059" y="1349830"/>
            <a:chExt cx="7445035" cy="419527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B57AFA9-EE4C-ADC1-8CC0-CFA22F124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59" y="1349830"/>
              <a:ext cx="7445035" cy="41952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33859BDF-89D7-64C2-8F64-F74D8D25451E}"/>
                </a:ext>
              </a:extLst>
            </p:cNvPr>
            <p:cNvSpPr/>
            <p:nvPr/>
          </p:nvSpPr>
          <p:spPr>
            <a:xfrm>
              <a:off x="5643417" y="1685925"/>
              <a:ext cx="5409369" cy="33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7A5E560-44E5-DD5E-07EA-19FE868DE2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7" y="2235115"/>
            <a:ext cx="5086521" cy="2628149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319097EC-CD93-E669-E816-B6BE1055F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1987727"/>
            <a:ext cx="222250" cy="222250"/>
          </a:xfrm>
          <a:prstGeom prst="rect">
            <a:avLst/>
          </a:prstGeom>
        </p:spPr>
      </p:pic>
      <p:pic>
        <p:nvPicPr>
          <p:cNvPr id="31" name="Picture 3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5741F943-5B39-29AD-F00A-990B1C52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2705277"/>
            <a:ext cx="222250" cy="222250"/>
          </a:xfrm>
          <a:prstGeom prst="rect">
            <a:avLst/>
          </a:prstGeom>
        </p:spPr>
      </p:pic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5A849B07-CA81-5F2B-444D-3B939D42F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3676827"/>
            <a:ext cx="222250" cy="222250"/>
          </a:xfrm>
          <a:prstGeom prst="rect">
            <a:avLst/>
          </a:prstGeom>
        </p:spPr>
      </p:pic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583968E-B2F1-1A68-4E5A-49B61A061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4667427"/>
            <a:ext cx="222250" cy="222250"/>
          </a:xfrm>
          <a:prstGeom prst="rect">
            <a:avLst/>
          </a:prstGeom>
        </p:spPr>
      </p:pic>
      <p:pic>
        <p:nvPicPr>
          <p:cNvPr id="34" name="Picture 3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B2D0AC0-F8AA-7509-C35F-930B0EBF5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645327"/>
            <a:ext cx="222250" cy="2222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CBE61A1-F941-1245-D058-B00A21FBBE84}"/>
              </a:ext>
            </a:extLst>
          </p:cNvPr>
          <p:cNvSpPr txBox="1"/>
          <p:nvPr/>
        </p:nvSpPr>
        <p:spPr>
          <a:xfrm>
            <a:off x="5408389" y="5723125"/>
            <a:ext cx="56849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Blitshteyn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 S, Whitelaw S. Postural orthostatic tachycardia syndrome (POTS) and other autonomic disorders after COVID-19 infection: a case series of 20 patients. Immunol Res. 2021 Apr;69(2):205-211.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doi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: 10.1007/s12026-021-09185-5.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Epub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 2021 Mar 30. Erratum in: Immunol Res. 2021 Apr 13;: PMID: 33786700; PMCID: PMC8009458.</a:t>
            </a:r>
          </a:p>
        </p:txBody>
      </p:sp>
    </p:spTree>
    <p:extLst>
      <p:ext uri="{BB962C8B-B14F-4D97-AF65-F5344CB8AC3E}">
        <p14:creationId xmlns:p14="http://schemas.microsoft.com/office/powerpoint/2010/main" val="100931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Placeholder 37" descr="A person in a white coat&#10;&#10;AI-generated content may be incorrect.">
            <a:extLst>
              <a:ext uri="{FF2B5EF4-FFF2-40B4-BE49-F238E27FC236}">
                <a16:creationId xmlns="" xmlns:a16="http://schemas.microsoft.com/office/drawing/2014/main" id="{DC69E263-78FA-840F-37A1-2716EF93A2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7" b="10977"/>
          <a:stretch>
            <a:fillRect/>
          </a:stretch>
        </p:blipFill>
        <p:spPr/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4882D0E8-CE90-477B-96AC-56785281947C}"/>
              </a:ext>
            </a:extLst>
          </p:cNvPr>
          <p:cNvSpPr/>
          <p:nvPr/>
        </p:nvSpPr>
        <p:spPr>
          <a:xfrm>
            <a:off x="-1" y="0"/>
            <a:ext cx="12191999" cy="3168769"/>
          </a:xfrm>
          <a:prstGeom prst="rect">
            <a:avLst/>
          </a:prstGeom>
          <a:solidFill>
            <a:srgbClr val="16426C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5BF50773-2618-2775-0859-92C0E46A40A4}"/>
              </a:ext>
            </a:extLst>
          </p:cNvPr>
          <p:cNvSpPr txBox="1">
            <a:spLocks/>
          </p:cNvSpPr>
          <p:nvPr/>
        </p:nvSpPr>
        <p:spPr>
          <a:xfrm>
            <a:off x="791267" y="3424518"/>
            <a:ext cx="4704098" cy="30533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Treatments: increase salt and fluid </a:t>
            </a:r>
            <a:r>
              <a:rPr lang="en-US" sz="1800" i="1" dirty="0">
                <a:latin typeface="DM Sans" pitchFamily="2" charset="0"/>
              </a:rPr>
              <a:t>(2-3g salt and 2L of fluid),</a:t>
            </a:r>
            <a:r>
              <a:rPr lang="en-US" sz="1800" dirty="0">
                <a:latin typeface="DM Sans" pitchFamily="2" charset="0"/>
              </a:rPr>
              <a:t> salt retains fluids in blood vessels and maintain a healthy blood pressure 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Compression study: waist high most important 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Volume expansion is important but does not prevent flares/reverse symptoms in significant way</a:t>
            </a:r>
          </a:p>
          <a:p>
            <a:endParaRPr lang="en-US" sz="1800" dirty="0">
              <a:latin typeface="DM Sans" pitchFamily="2" charset="0"/>
            </a:endParaRPr>
          </a:p>
          <a:p>
            <a:endParaRPr lang="en-US" sz="1800" dirty="0">
              <a:latin typeface="DM Sans" pitchFamily="2" charset="0"/>
            </a:endParaRPr>
          </a:p>
        </p:txBody>
      </p:sp>
      <p:sp>
        <p:nvSpPr>
          <p:cNvPr id="31" name="Rounded Rectangle 19">
            <a:extLst>
              <a:ext uri="{FF2B5EF4-FFF2-40B4-BE49-F238E27FC236}">
                <a16:creationId xmlns="" xmlns:a16="http://schemas.microsoft.com/office/drawing/2014/main" id="{7AA053F9-F937-6B66-77D5-0A48C1A2194F}"/>
              </a:ext>
            </a:extLst>
          </p:cNvPr>
          <p:cNvSpPr/>
          <p:nvPr/>
        </p:nvSpPr>
        <p:spPr>
          <a:xfrm>
            <a:off x="11445875" y="6264275"/>
            <a:ext cx="285750" cy="28575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60222483-5C71-3B07-6712-E1F3F88E5F58}"/>
              </a:ext>
            </a:extLst>
          </p:cNvPr>
          <p:cNvSpPr/>
          <p:nvPr/>
        </p:nvSpPr>
        <p:spPr>
          <a:xfrm>
            <a:off x="11445080" y="6299427"/>
            <a:ext cx="4265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rPr>
              <a:t>32</a:t>
            </a:r>
            <a:endParaRPr lang="en-US" sz="900" b="1" dirty="0">
              <a:solidFill>
                <a:srgbClr val="8BC33E"/>
              </a:solidFill>
              <a:latin typeface="DM Sans" pitchFamily="2" charset="0"/>
              <a:ea typeface="Lato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2384338-D4A5-0C6D-F04D-35824066D317}"/>
              </a:ext>
            </a:extLst>
          </p:cNvPr>
          <p:cNvSpPr txBox="1"/>
          <p:nvPr/>
        </p:nvSpPr>
        <p:spPr>
          <a:xfrm>
            <a:off x="3812079" y="2091409"/>
            <a:ext cx="65747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rPr>
              <a:t>DYSAUTONOMIA TREATMENT</a:t>
            </a:r>
            <a:endParaRPr lang="en-US" sz="4400" dirty="0">
              <a:solidFill>
                <a:schemeClr val="bg1"/>
              </a:solidFill>
              <a:latin typeface="DM Sans" pitchFamily="2" charset="0"/>
              <a:ea typeface="Lato Black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86638648-5B85-4BED-A7F0-0A6C7A880D39}"/>
              </a:ext>
            </a:extLst>
          </p:cNvPr>
          <p:cNvSpPr/>
          <p:nvPr/>
        </p:nvSpPr>
        <p:spPr>
          <a:xfrm>
            <a:off x="5804592" y="2578475"/>
            <a:ext cx="478631" cy="53601"/>
          </a:xfrm>
          <a:prstGeom prst="roundRect">
            <a:avLst>
              <a:gd name="adj" fmla="val 50000"/>
            </a:avLst>
          </a:prstGeom>
          <a:solidFill>
            <a:srgbClr val="8BC33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ontent Placeholder 2">
            <a:extLst>
              <a:ext uri="{FF2B5EF4-FFF2-40B4-BE49-F238E27FC236}">
                <a16:creationId xmlns="" xmlns:a16="http://schemas.microsoft.com/office/drawing/2014/main" id="{80436D50-DBB6-C7EE-837D-FC90DBAF4341}"/>
              </a:ext>
            </a:extLst>
          </p:cNvPr>
          <p:cNvSpPr txBox="1">
            <a:spLocks/>
          </p:cNvSpPr>
          <p:nvPr/>
        </p:nvSpPr>
        <p:spPr>
          <a:xfrm>
            <a:off x="6444343" y="3424518"/>
            <a:ext cx="5178640" cy="30533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Medications: Increase blood volume </a:t>
            </a:r>
            <a:r>
              <a:rPr lang="en-US" sz="1800" i="1" dirty="0">
                <a:latin typeface="DM Sans" pitchFamily="2" charset="0"/>
              </a:rPr>
              <a:t>(</a:t>
            </a:r>
            <a:r>
              <a:rPr lang="en-US" sz="1800" i="1" dirty="0" err="1">
                <a:latin typeface="DM Sans" pitchFamily="2" charset="0"/>
              </a:rPr>
              <a:t>Florinef</a:t>
            </a:r>
            <a:r>
              <a:rPr lang="en-US" sz="1800" i="1" dirty="0">
                <a:latin typeface="DM Sans" pitchFamily="2" charset="0"/>
              </a:rPr>
              <a:t>), </a:t>
            </a:r>
            <a:r>
              <a:rPr lang="en-US" sz="1800" dirty="0">
                <a:latin typeface="DM Sans" pitchFamily="2" charset="0"/>
              </a:rPr>
              <a:t>improve vasoconstriction </a:t>
            </a:r>
            <a:r>
              <a:rPr lang="en-US" sz="1800" i="1" dirty="0">
                <a:latin typeface="DM Sans" pitchFamily="2" charset="0"/>
              </a:rPr>
              <a:t>(stimulants, midodrine), </a:t>
            </a:r>
            <a:r>
              <a:rPr lang="en-US" sz="1800" dirty="0">
                <a:latin typeface="DM Sans" pitchFamily="2" charset="0"/>
              </a:rPr>
              <a:t>Interfere with release of nor/epi </a:t>
            </a:r>
            <a:r>
              <a:rPr lang="en-US" sz="1800" i="1" dirty="0">
                <a:latin typeface="DM Sans" pitchFamily="2" charset="0"/>
              </a:rPr>
              <a:t>(beta blockers)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IVIG 2g/kg every 4 weeks, can take 6-7 months to work, </a:t>
            </a:r>
            <a:r>
              <a:rPr lang="en-US" sz="1800" dirty="0" err="1">
                <a:latin typeface="DM Sans" pitchFamily="2" charset="0"/>
              </a:rPr>
              <a:t>indef</a:t>
            </a:r>
            <a:endParaRPr lang="en-US" sz="1800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Other meds: </a:t>
            </a:r>
            <a:r>
              <a:rPr lang="en-US" sz="1800" dirty="0" err="1">
                <a:latin typeface="DM Sans" pitchFamily="2" charset="0"/>
              </a:rPr>
              <a:t>plaquenil</a:t>
            </a:r>
            <a:r>
              <a:rPr lang="en-US" sz="1800" dirty="0">
                <a:latin typeface="DM Sans" pitchFamily="2" charset="0"/>
              </a:rPr>
              <a:t>, methotrexate </a:t>
            </a:r>
            <a:r>
              <a:rPr lang="en-US" sz="1800" i="1" dirty="0">
                <a:latin typeface="DM Sans" pitchFamily="2" charset="0"/>
              </a:rPr>
              <a:t>(good for </a:t>
            </a:r>
            <a:r>
              <a:rPr lang="en-US" sz="1800" i="1" dirty="0" err="1">
                <a:latin typeface="DM Sans" pitchFamily="2" charset="0"/>
              </a:rPr>
              <a:t>jt</a:t>
            </a:r>
            <a:r>
              <a:rPr lang="en-US" sz="1800" i="1" dirty="0">
                <a:latin typeface="DM Sans" pitchFamily="2" charset="0"/>
              </a:rPr>
              <a:t>/muscle pain), </a:t>
            </a:r>
            <a:r>
              <a:rPr lang="en-US" sz="1800" dirty="0">
                <a:latin typeface="DM Sans" pitchFamily="2" charset="0"/>
              </a:rPr>
              <a:t>rituximab </a:t>
            </a:r>
            <a:r>
              <a:rPr lang="en-US" sz="1800" i="1" dirty="0">
                <a:latin typeface="DM Sans" pitchFamily="2" charset="0"/>
              </a:rPr>
              <a:t>(if IVIG fails)</a:t>
            </a:r>
          </a:p>
          <a:p>
            <a:pPr marL="0" indent="0">
              <a:buNone/>
            </a:pPr>
            <a:r>
              <a:rPr lang="en-US" sz="1800" dirty="0">
                <a:latin typeface="DM Sans" pitchFamily="2" charset="0"/>
              </a:rPr>
              <a:t>Integrative approach: lifestyle factors, testing for micronutrient deficiencies, food sensitivities, gut health </a:t>
            </a:r>
          </a:p>
        </p:txBody>
      </p:sp>
      <p:pic>
        <p:nvPicPr>
          <p:cNvPr id="40" name="Picture 39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02C05486-886A-EBF7-C9EA-4780B7AD1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3466977"/>
            <a:ext cx="222250" cy="222250"/>
          </a:xfrm>
          <a:prstGeom prst="rect">
            <a:avLst/>
          </a:prstGeom>
        </p:spPr>
      </p:pic>
      <p:pic>
        <p:nvPicPr>
          <p:cNvPr id="41" name="Picture 4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6C2B2B2-D1CF-AAD9-1061-3D1211F62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4579497"/>
            <a:ext cx="222250" cy="222250"/>
          </a:xfrm>
          <a:prstGeom prst="rect">
            <a:avLst/>
          </a:prstGeom>
        </p:spPr>
      </p:pic>
      <p:pic>
        <p:nvPicPr>
          <p:cNvPr id="42" name="Picture 4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B77C6EA-7DF7-F282-98BE-0752FDA0A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17" y="5196717"/>
            <a:ext cx="222250" cy="222250"/>
          </a:xfrm>
          <a:prstGeom prst="rect">
            <a:avLst/>
          </a:prstGeom>
        </p:spPr>
      </p:pic>
      <p:pic>
        <p:nvPicPr>
          <p:cNvPr id="43" name="Picture 4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58D61D4-CE79-883A-F198-2208BCE68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4579497"/>
            <a:ext cx="222250" cy="222250"/>
          </a:xfrm>
          <a:prstGeom prst="rect">
            <a:avLst/>
          </a:prstGeom>
        </p:spPr>
      </p:pic>
      <p:pic>
        <p:nvPicPr>
          <p:cNvPr id="44" name="Picture 43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FFB9EF6-E636-9F7E-F846-4F9504C3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3485803"/>
            <a:ext cx="222250" cy="222250"/>
          </a:xfrm>
          <a:prstGeom prst="rect">
            <a:avLst/>
          </a:prstGeom>
        </p:spPr>
      </p:pic>
      <p:pic>
        <p:nvPicPr>
          <p:cNvPr id="45" name="Picture 4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E8C7AF6-5229-1ECA-8ACD-25655EC9E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5207026"/>
            <a:ext cx="222250" cy="222250"/>
          </a:xfrm>
          <a:prstGeom prst="rect">
            <a:avLst/>
          </a:prstGeom>
        </p:spPr>
      </p:pic>
      <p:pic>
        <p:nvPicPr>
          <p:cNvPr id="46" name="Picture 4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FE8DB211-DB38-3E92-D42A-81107C0C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7" y="5816626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3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F2DA5F18-A98C-980A-CE8C-02BB49A316F2}"/>
              </a:ext>
            </a:extLst>
          </p:cNvPr>
          <p:cNvSpPr/>
          <p:nvPr/>
        </p:nvSpPr>
        <p:spPr>
          <a:xfrm>
            <a:off x="561975" y="1035074"/>
            <a:ext cx="11169650" cy="1708204"/>
          </a:xfrm>
          <a:prstGeom prst="roundRect">
            <a:avLst>
              <a:gd name="adj" fmla="val 11800"/>
            </a:avLst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085744-4D89-E672-B9FC-44DAB254B522}"/>
              </a:ext>
            </a:extLst>
          </p:cNvPr>
          <p:cNvSpPr txBox="1">
            <a:spLocks/>
          </p:cNvSpPr>
          <p:nvPr/>
        </p:nvSpPr>
        <p:spPr>
          <a:xfrm>
            <a:off x="561975" y="2780094"/>
            <a:ext cx="11169650" cy="314868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https://longcovidalliance.org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https://www.longhauler-advocacy.org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https://patientresearchcovid19.com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http://www.dysautonomiainternational.org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https://supertmastcell.org</a:t>
            </a:r>
          </a:p>
          <a:p>
            <a:pPr>
              <a:lnSpc>
                <a:spcPct val="160000"/>
              </a:lnSpc>
            </a:pPr>
            <a:r>
              <a:rPr lang="en-US" sz="1800" u="sng" dirty="0">
                <a:latin typeface="DM Sans" pitchFamily="2" charset="0"/>
              </a:rPr>
              <a:t>https://www.aapmr.org/members-publications/covid-19/multidisciplinary-quality-improvement-initiative</a:t>
            </a:r>
          </a:p>
          <a:p>
            <a:pPr>
              <a:lnSpc>
                <a:spcPct val="160000"/>
              </a:lnSpc>
            </a:pPr>
            <a:endParaRPr lang="en-US" sz="1800" u="sng" dirty="0">
              <a:latin typeface="DM Sans" pitchFamily="2" charset="0"/>
            </a:endParaRPr>
          </a:p>
          <a:p>
            <a:pPr>
              <a:lnSpc>
                <a:spcPct val="160000"/>
              </a:lnSpc>
            </a:pPr>
            <a:endParaRPr lang="en-US" sz="1800" dirty="0">
              <a:latin typeface="DM San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913285-8EDF-A5C3-D0A5-B4BB80BA8E39}"/>
              </a:ext>
            </a:extLst>
          </p:cNvPr>
          <p:cNvSpPr/>
          <p:nvPr/>
        </p:nvSpPr>
        <p:spPr>
          <a:xfrm>
            <a:off x="801290" y="1186738"/>
            <a:ext cx="10639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A1A1A"/>
                </a:solidFill>
                <a:latin typeface="DM Sans" pitchFamily="2" charset="0"/>
              </a:rPr>
              <a:t>Long COVID: major findings, mechanisms and recommendations</a:t>
            </a:r>
          </a:p>
          <a:p>
            <a:r>
              <a:rPr lang="en-US" sz="2000" dirty="0">
                <a:solidFill>
                  <a:srgbClr val="0A5287"/>
                </a:solidFill>
                <a:latin typeface="DM Sans" pitchFamily="2" charset="0"/>
              </a:rPr>
              <a:t>Published: 13 January 2023</a:t>
            </a:r>
            <a:endParaRPr lang="en-US" sz="2400" b="1" dirty="0">
              <a:solidFill>
                <a:srgbClr val="1A1A1A"/>
              </a:solidFill>
              <a:latin typeface="DM Sans" pitchFamily="2" charset="0"/>
            </a:endParaRPr>
          </a:p>
          <a:p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Hannah E. Davis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, </a:t>
            </a:r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Lisa </a:t>
            </a:r>
            <a:r>
              <a:rPr lang="en-US" dirty="0" err="1">
                <a:solidFill>
                  <a:srgbClr val="0A5287"/>
                </a:solidFill>
                <a:latin typeface="DM Sans" pitchFamily="2" charset="0"/>
              </a:rPr>
              <a:t>McCorkell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, </a:t>
            </a:r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Julia Moore Vogel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 &amp; </a:t>
            </a:r>
            <a:r>
              <a:rPr lang="en-US" dirty="0">
                <a:solidFill>
                  <a:srgbClr val="0A5287"/>
                </a:solidFill>
                <a:latin typeface="DM Sans" pitchFamily="2" charset="0"/>
              </a:rPr>
              <a:t>Eric J. </a:t>
            </a:r>
            <a:r>
              <a:rPr lang="en-US" dirty="0" err="1">
                <a:solidFill>
                  <a:srgbClr val="0A5287"/>
                </a:solidFill>
                <a:latin typeface="DM Sans" pitchFamily="2" charset="0"/>
              </a:rPr>
              <a:t>Topol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 </a:t>
            </a:r>
          </a:p>
          <a:p>
            <a:r>
              <a:rPr lang="en-US" i="1" dirty="0">
                <a:solidFill>
                  <a:srgbClr val="0A5287"/>
                </a:solidFill>
                <a:latin typeface="DM Sans" pitchFamily="2" charset="0"/>
                <a:hlinkClick r:id="rId2"/>
              </a:rPr>
              <a:t>Nature Reviews Microbiology</a:t>
            </a:r>
            <a:r>
              <a:rPr lang="en-US" b="1" i="1" dirty="0">
                <a:solidFill>
                  <a:srgbClr val="1A1A1A"/>
                </a:solidFill>
                <a:latin typeface="DM Sans" pitchFamily="2" charset="0"/>
              </a:rPr>
              <a:t> </a:t>
            </a:r>
            <a:r>
              <a:rPr lang="en-US" b="1" dirty="0">
                <a:solidFill>
                  <a:srgbClr val="1A1A1A"/>
                </a:solidFill>
                <a:latin typeface="DM Sans" pitchFamily="2" charset="0"/>
              </a:rPr>
              <a:t>volume</a:t>
            </a:r>
            <a:r>
              <a:rPr lang="sk-SK" b="1" dirty="0">
                <a:solidFill>
                  <a:srgbClr val="1A1A1A"/>
                </a:solidFill>
                <a:latin typeface="DM Sans" pitchFamily="2" charset="0"/>
              </a:rPr>
              <a:t>21</a:t>
            </a:r>
            <a:r>
              <a:rPr lang="sk-SK" dirty="0">
                <a:solidFill>
                  <a:srgbClr val="1A1A1A"/>
                </a:solidFill>
                <a:latin typeface="DM Sans" pitchFamily="2" charset="0"/>
              </a:rPr>
              <a:t>, </a:t>
            </a:r>
            <a:r>
              <a:rPr lang="sk-SK" dirty="0" err="1">
                <a:solidFill>
                  <a:srgbClr val="1A1A1A"/>
                </a:solidFill>
                <a:latin typeface="DM Sans" pitchFamily="2" charset="0"/>
              </a:rPr>
              <a:t>pgs</a:t>
            </a:r>
            <a:r>
              <a:rPr lang="en-US" dirty="0">
                <a:solidFill>
                  <a:srgbClr val="1A1A1A"/>
                </a:solidFill>
                <a:latin typeface="DM Sans" pitchFamily="2" charset="0"/>
              </a:rPr>
              <a:t>133–146 (2023)</a:t>
            </a:r>
            <a:endParaRPr lang="tr-TR" dirty="0">
              <a:solidFill>
                <a:srgbClr val="032D7A"/>
              </a:solidFill>
              <a:latin typeface="DM San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132CC5-D23C-C8C5-D3D2-EDDD0FCBACB4}"/>
              </a:ext>
            </a:extLst>
          </p:cNvPr>
          <p:cNvGrpSpPr/>
          <p:nvPr/>
        </p:nvGrpSpPr>
        <p:grpSpPr>
          <a:xfrm>
            <a:off x="473793" y="292771"/>
            <a:ext cx="11393065" cy="6257254"/>
            <a:chOff x="473793" y="292771"/>
            <a:chExt cx="11393065" cy="6257254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CB2321C-A122-0E9C-5009-BF83EBFE7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="" xmlns:a16="http://schemas.microsoft.com/office/drawing/2014/main" id="{3616A784-DF0E-DACD-86F5-D26185077514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472EF833-8D95-93E0-EFA8-2AE851AC07ED}"/>
                </a:ext>
              </a:extLst>
            </p:cNvPr>
            <p:cNvSpPr/>
            <p:nvPr/>
          </p:nvSpPr>
          <p:spPr>
            <a:xfrm>
              <a:off x="1144031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33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61B50D5-670E-357F-6161-1D1D50EB7352}"/>
                </a:ext>
              </a:extLst>
            </p:cNvPr>
            <p:cNvSpPr txBox="1"/>
            <p:nvPr/>
          </p:nvSpPr>
          <p:spPr>
            <a:xfrm>
              <a:off x="473793" y="292771"/>
              <a:ext cx="65747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HELPFUL RESOURCES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B8AAB78B-B6AB-D4F6-C392-1C11987534D5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6C52AB02-E8E6-91A6-B3BC-C9619FED2A47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4438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D172D1-4912-D5BE-F456-0560E8D200FF}"/>
              </a:ext>
            </a:extLst>
          </p:cNvPr>
          <p:cNvSpPr txBox="1"/>
          <p:nvPr/>
        </p:nvSpPr>
        <p:spPr>
          <a:xfrm>
            <a:off x="497568" y="806637"/>
            <a:ext cx="11234057" cy="601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Abebe, W. (2019, January 8). </a:t>
            </a:r>
            <a:r>
              <a:rPr lang="en-US" sz="1100" i="1" dirty="0">
                <a:latin typeface="DM Sans" pitchFamily="2" charset="0"/>
              </a:rPr>
              <a:t>Review of herbal medications with the potential to cause bleeding: Dental implications, and risk prediction and prevention avenues</a:t>
            </a:r>
            <a:r>
              <a:rPr lang="en-US" sz="1100" dirty="0">
                <a:latin typeface="DM Sans" pitchFamily="2" charset="0"/>
              </a:rPr>
              <a:t>. </a:t>
            </a:r>
            <a:br>
              <a:rPr lang="en-US" sz="1100" dirty="0">
                <a:latin typeface="DM Sans" pitchFamily="2" charset="0"/>
              </a:rPr>
            </a:br>
            <a:r>
              <a:rPr lang="en-US" sz="1100" dirty="0">
                <a:latin typeface="DM Sans" pitchFamily="2" charset="0"/>
              </a:rPr>
              <a:t>The EPMA journal. Retrieved September 6, 2022, from https://www.ncbi.nlm.nih.gov/pmc/articles/PMC6459456/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 err="1">
                <a:latin typeface="DM Sans" pitchFamily="2" charset="0"/>
              </a:rPr>
              <a:t>Alzaabi</a:t>
            </a:r>
            <a:r>
              <a:rPr lang="en-US" sz="1100" dirty="0">
                <a:latin typeface="DM Sans" pitchFamily="2" charset="0"/>
              </a:rPr>
              <a:t>, M. M., Hamdy, R., Ashmawy, N. S., </a:t>
            </a:r>
            <a:r>
              <a:rPr lang="en-US" sz="1100" dirty="0" err="1">
                <a:latin typeface="DM Sans" pitchFamily="2" charset="0"/>
              </a:rPr>
              <a:t>Hamoda</a:t>
            </a:r>
            <a:r>
              <a:rPr lang="en-US" sz="1100" dirty="0">
                <a:latin typeface="DM Sans" pitchFamily="2" charset="0"/>
              </a:rPr>
              <a:t>, A. M., </a:t>
            </a:r>
            <a:r>
              <a:rPr lang="en-US" sz="1100" dirty="0" err="1">
                <a:latin typeface="DM Sans" pitchFamily="2" charset="0"/>
              </a:rPr>
              <a:t>Alkhayat</a:t>
            </a:r>
            <a:r>
              <a:rPr lang="en-US" sz="1100" dirty="0">
                <a:latin typeface="DM Sans" pitchFamily="2" charset="0"/>
              </a:rPr>
              <a:t>, F., </a:t>
            </a:r>
            <a:r>
              <a:rPr lang="en-US" sz="1100" dirty="0" err="1">
                <a:latin typeface="DM Sans" pitchFamily="2" charset="0"/>
              </a:rPr>
              <a:t>Khademi</a:t>
            </a:r>
            <a:r>
              <a:rPr lang="en-US" sz="1100" dirty="0">
                <a:latin typeface="DM Sans" pitchFamily="2" charset="0"/>
              </a:rPr>
              <a:t>, N. N., Al </a:t>
            </a:r>
            <a:r>
              <a:rPr lang="en-US" sz="1100" dirty="0" err="1">
                <a:latin typeface="DM Sans" pitchFamily="2" charset="0"/>
              </a:rPr>
              <a:t>Joud</a:t>
            </a:r>
            <a:r>
              <a:rPr lang="en-US" sz="1100" dirty="0">
                <a:latin typeface="DM Sans" pitchFamily="2" charset="0"/>
              </a:rPr>
              <a:t>, S. M. A., El-</a:t>
            </a:r>
            <a:r>
              <a:rPr lang="en-US" sz="1100" dirty="0" err="1">
                <a:latin typeface="DM Sans" pitchFamily="2" charset="0"/>
              </a:rPr>
              <a:t>Keblawy</a:t>
            </a:r>
            <a:r>
              <a:rPr lang="en-US" sz="1100" dirty="0">
                <a:latin typeface="DM Sans" pitchFamily="2" charset="0"/>
              </a:rPr>
              <a:t>, A. A., &amp; Soliman, S. S. M. (2022). </a:t>
            </a:r>
            <a:r>
              <a:rPr lang="en-US" sz="1100" i="1" dirty="0">
                <a:latin typeface="DM Sans" pitchFamily="2" charset="0"/>
              </a:rPr>
              <a:t>Flavonoids are promising safe therapy against COVID-19</a:t>
            </a:r>
            <a:r>
              <a:rPr lang="en-US" sz="1100" dirty="0">
                <a:latin typeface="DM Sans" pitchFamily="2" charset="0"/>
              </a:rPr>
              <a:t>. Phytochemistry reviews : proceedings of the Phytochemical Society of Europe. Retrieved September 6, 2022, from https://www.ncbi.nlm.nih.gov/pmc/articles/PMC8139868/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Centers for Disease Control and Prevention. (2022, June 22). </a:t>
            </a:r>
            <a:r>
              <a:rPr lang="en-US" sz="1100" i="1" dirty="0">
                <a:latin typeface="DM Sans" pitchFamily="2" charset="0"/>
              </a:rPr>
              <a:t>Nearly one in five American adults who have had COVID-19 still have “long covid.”</a:t>
            </a:r>
            <a:r>
              <a:rPr lang="en-US" sz="1100" dirty="0">
                <a:latin typeface="DM Sans" pitchFamily="2" charset="0"/>
              </a:rPr>
              <a:t> Centers for Disease Control and Prevention. https://www.cdc.gov/nchs/pressroom/nchs_press_releases/2022/20220622.htm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Davis, H.E., McCorkell, L., Vogel, J.M. </a:t>
            </a:r>
            <a:r>
              <a:rPr lang="en-US" sz="1100" i="1" dirty="0">
                <a:latin typeface="DM Sans" pitchFamily="2" charset="0"/>
              </a:rPr>
              <a:t>et al.</a:t>
            </a:r>
            <a:r>
              <a:rPr lang="en-US" sz="1100" dirty="0">
                <a:latin typeface="DM Sans" pitchFamily="2" charset="0"/>
              </a:rPr>
              <a:t> Long COVID: major findings, mechanisms and recommendations. </a:t>
            </a:r>
            <a:r>
              <a:rPr lang="en-US" sz="1100" i="1" dirty="0">
                <a:latin typeface="DM Sans" pitchFamily="2" charset="0"/>
              </a:rPr>
              <a:t>Nat Rev </a:t>
            </a:r>
            <a:r>
              <a:rPr lang="en-US" sz="1100" i="1" dirty="0" err="1">
                <a:latin typeface="DM Sans" pitchFamily="2" charset="0"/>
              </a:rPr>
              <a:t>Microbiol</a:t>
            </a:r>
            <a:r>
              <a:rPr lang="en-US" sz="1100" dirty="0">
                <a:latin typeface="DM Sans" pitchFamily="2" charset="0"/>
              </a:rPr>
              <a:t> </a:t>
            </a:r>
            <a:r>
              <a:rPr lang="en-US" sz="1100" b="1" dirty="0">
                <a:latin typeface="DM Sans" pitchFamily="2" charset="0"/>
              </a:rPr>
              <a:t>21</a:t>
            </a:r>
            <a:r>
              <a:rPr lang="en-US" sz="1100" dirty="0">
                <a:latin typeface="DM Sans" pitchFamily="2" charset="0"/>
              </a:rPr>
              <a:t>, 133–146 (2023). </a:t>
            </a:r>
            <a:r>
              <a:rPr lang="en-US" sz="1100" dirty="0">
                <a:latin typeface="DM Sans" pitchFamily="2" charset="0"/>
                <a:hlinkClick r:id="rId2"/>
              </a:rPr>
              <a:t>https://doi.org/10.1038/s41579-022-00846-2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Chopra, P. Low dose naltrexone use in dysautonomia, chronic pain, and MCAS. </a:t>
            </a:r>
            <a:r>
              <a:rPr lang="en-US" sz="1100" dirty="0">
                <a:latin typeface="DM Sans" pitchFamily="2" charset="0"/>
                <a:hlinkClick r:id="rId3"/>
              </a:rPr>
              <a:t>https://vimeo.com/showcase/9427510/video/737568546</a:t>
            </a:r>
            <a:r>
              <a:rPr lang="en-US" sz="1100" dirty="0">
                <a:latin typeface="DM Sans" pitchFamily="2" charset="0"/>
              </a:rPr>
              <a:t>. Retrieved: October 12, 2022. 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Jang, S., Kelley, K. W., &amp; Johnson, R. W. (2008, May 27). </a:t>
            </a:r>
            <a:r>
              <a:rPr lang="en-US" sz="1100" i="1" dirty="0">
                <a:latin typeface="DM Sans" pitchFamily="2" charset="0"/>
              </a:rPr>
              <a:t>Luteolin reduces IL-6 production in microglia by inhibiting JNK phosphorylation and activation of AP-1</a:t>
            </a:r>
            <a:r>
              <a:rPr lang="en-US" sz="1100" dirty="0">
                <a:latin typeface="DM Sans" pitchFamily="2" charset="0"/>
              </a:rPr>
              <a:t>. Proceedings of the National Academy of Sciences of the United States of America. Retrieved September 6, 2022, from https://www.ncbi.nlm.nih.gov/pmc/articles/PMC2396685/ 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National Academies of Sciences, Engineering, and Medicine; Health and Medicine Division; Board on Health Care Services; </a:t>
            </a:r>
            <a:r>
              <a:rPr lang="en-US" sz="1100" dirty="0" err="1">
                <a:latin typeface="DM Sans" pitchFamily="2" charset="0"/>
              </a:rPr>
              <a:t>Forstag</a:t>
            </a:r>
            <a:r>
              <a:rPr lang="en-US" sz="1100" dirty="0">
                <a:latin typeface="DM Sans" pitchFamily="2" charset="0"/>
              </a:rPr>
              <a:t> EH, Denning LA, editors. Long COVID: Examining Long-Term Health Effects of COVID-19 and Implications for the Social Security Administration: Proceedings of a Workshop. Washington (DC): National Academies Press (US); 2022 Jun 30. 2, Overview of Long COVID and Disability. Available from: </a:t>
            </a:r>
            <a:r>
              <a:rPr lang="en-US" sz="1100" dirty="0">
                <a:latin typeface="DM Sans" pitchFamily="2" charset="0"/>
                <a:hlinkClick r:id="rId4"/>
              </a:rPr>
              <a:t>https://www.ncbi.nlm.nih.gov/books/NBK585192/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O’Kelly, B., Vidal, L., McHugh, T., Woo, J., </a:t>
            </a:r>
            <a:r>
              <a:rPr lang="en-US" sz="1100" dirty="0" err="1">
                <a:latin typeface="DM Sans" pitchFamily="2" charset="0"/>
              </a:rPr>
              <a:t>Avramovic</a:t>
            </a:r>
            <a:r>
              <a:rPr lang="en-US" sz="1100" dirty="0">
                <a:latin typeface="DM Sans" pitchFamily="2" charset="0"/>
              </a:rPr>
              <a:t>, G., &amp; Lambert, J. S. (2022). Safety and efficacy of low dose naltrexone in a long covid cohort; an interventional pre-post study. </a:t>
            </a:r>
            <a:r>
              <a:rPr lang="en-US" sz="1100" i="1" dirty="0">
                <a:latin typeface="DM Sans" pitchFamily="2" charset="0"/>
              </a:rPr>
              <a:t>Brain, Behavior, &amp; Immunity. Health</a:t>
            </a:r>
            <a:r>
              <a:rPr lang="en-US" sz="1100" dirty="0">
                <a:latin typeface="DM Sans" pitchFamily="2" charset="0"/>
              </a:rPr>
              <a:t>, </a:t>
            </a:r>
            <a:r>
              <a:rPr lang="en-US" sz="1100" i="1" dirty="0">
                <a:latin typeface="DM Sans" pitchFamily="2" charset="0"/>
              </a:rPr>
              <a:t>24</a:t>
            </a:r>
            <a:r>
              <a:rPr lang="en-US" sz="1100" dirty="0">
                <a:latin typeface="DM Sans" pitchFamily="2" charset="0"/>
              </a:rPr>
              <a:t>, 100485–100485. </a:t>
            </a:r>
            <a:r>
              <a:rPr lang="en-US" sz="1100" dirty="0">
                <a:latin typeface="DM Sans" pitchFamily="2" charset="0"/>
                <a:hlinkClick r:id="rId5"/>
              </a:rPr>
              <a:t>https://doi.org/10.1016/j.bbih.2022.100485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Rowe, P. Chronic Fatigue Clinic. Johns Hopkins. </a:t>
            </a:r>
            <a:r>
              <a:rPr lang="en-US" sz="1100" dirty="0">
                <a:latin typeface="DM Sans" pitchFamily="2" charset="0"/>
                <a:hlinkClick r:id="rId6"/>
              </a:rPr>
              <a:t>https://www.dysautonomiainternational.org/pdf/RoweOIsummary.pdf</a:t>
            </a:r>
            <a:r>
              <a:rPr lang="en-US" sz="1100" dirty="0">
                <a:latin typeface="DM Sans" pitchFamily="2" charset="0"/>
              </a:rPr>
              <a:t/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Suran M. Long COVID Linked With Unemployment in New Analysis. </a:t>
            </a:r>
            <a:r>
              <a:rPr lang="en-US" sz="1100" i="1" dirty="0">
                <a:latin typeface="DM Sans" pitchFamily="2" charset="0"/>
              </a:rPr>
              <a:t>JAMA.</a:t>
            </a:r>
            <a:r>
              <a:rPr lang="en-US" sz="1100" dirty="0">
                <a:latin typeface="DM Sans" pitchFamily="2" charset="0"/>
              </a:rPr>
              <a:t> 2023;329(9):701–702. doi:10.1001/jama.2023.0157</a:t>
            </a:r>
            <a:br>
              <a:rPr lang="en-US" sz="1100" dirty="0">
                <a:latin typeface="DM Sans" pitchFamily="2" charset="0"/>
              </a:rPr>
            </a:br>
            <a:endParaRPr lang="en-US" sz="1100" dirty="0">
              <a:latin typeface="DM Sans" pitchFamily="2" charset="0"/>
            </a:endParaRPr>
          </a:p>
          <a:p>
            <a:r>
              <a:rPr lang="en-US" sz="1100" dirty="0">
                <a:latin typeface="DM Sans" pitchFamily="2" charset="0"/>
              </a:rPr>
              <a:t>W;, A. (n.d.). </a:t>
            </a:r>
            <a:r>
              <a:rPr lang="en-US" sz="1100" i="1" dirty="0">
                <a:latin typeface="DM Sans" pitchFamily="2" charset="0"/>
              </a:rPr>
              <a:t>Hypercoagulability in covid-19: A review of the potential mechanisms underlying clotting disorders</a:t>
            </a:r>
            <a:r>
              <a:rPr lang="en-US" sz="1100" dirty="0">
                <a:latin typeface="DM Sans" pitchFamily="2" charset="0"/>
              </a:rPr>
              <a:t>. SAGE open medicine. Retrieved September 6, 2022, from https://pubmed.ncbi.nlm.nih.gov/33815798/ </a:t>
            </a:r>
          </a:p>
          <a:p>
            <a:endParaRPr lang="en-US" sz="1100" dirty="0">
              <a:latin typeface="DM Sans" pitchFamily="2" charset="0"/>
            </a:endParaRPr>
          </a:p>
          <a:p>
            <a:endParaRPr lang="en-US" sz="1100" dirty="0">
              <a:latin typeface="DM Sans" pitchFamily="2" charset="0"/>
            </a:endParaRPr>
          </a:p>
          <a:p>
            <a:endParaRPr lang="en-US" sz="1100" dirty="0">
              <a:latin typeface="DM Sans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CE299B7-C2F3-167A-5E01-625503927758}"/>
              </a:ext>
            </a:extLst>
          </p:cNvPr>
          <p:cNvGrpSpPr/>
          <p:nvPr/>
        </p:nvGrpSpPr>
        <p:grpSpPr>
          <a:xfrm>
            <a:off x="473793" y="292771"/>
            <a:ext cx="11393065" cy="6257254"/>
            <a:chOff x="473793" y="292771"/>
            <a:chExt cx="11393065" cy="6257254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F5B8E1A-BAFE-B2CF-3C05-5E5365DF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7" name="Rounded Rectangle 19">
              <a:extLst>
                <a:ext uri="{FF2B5EF4-FFF2-40B4-BE49-F238E27FC236}">
                  <a16:creationId xmlns="" xmlns:a16="http://schemas.microsoft.com/office/drawing/2014/main" id="{5DC46A22-B632-7C6A-6E0C-D6029FEBA141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31623DE-8413-E1FE-0C37-250333581EF2}"/>
                </a:ext>
              </a:extLst>
            </p:cNvPr>
            <p:cNvSpPr/>
            <p:nvPr/>
          </p:nvSpPr>
          <p:spPr>
            <a:xfrm>
              <a:off x="1144031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7BD4A0E-B96A-88D1-3065-C152FCF8E703}"/>
                </a:ext>
              </a:extLst>
            </p:cNvPr>
            <p:cNvSpPr txBox="1"/>
            <p:nvPr/>
          </p:nvSpPr>
          <p:spPr>
            <a:xfrm>
              <a:off x="473793" y="292771"/>
              <a:ext cx="657470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HELPFUL REFERENCES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="" xmlns:a16="http://schemas.microsoft.com/office/drawing/2014/main" id="{AFA22D46-5E68-1D8D-D053-9874054DCB59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00A54E54-D04F-A9C3-8E0E-55411DED9467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0278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A1484805-4B0D-082A-A2C2-4003483B7F04}"/>
              </a:ext>
            </a:extLst>
          </p:cNvPr>
          <p:cNvSpPr/>
          <p:nvPr/>
        </p:nvSpPr>
        <p:spPr>
          <a:xfrm>
            <a:off x="924125" y="714248"/>
            <a:ext cx="1527969" cy="3979833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227D4BCC-300F-A4CA-DE1C-6B482326858E}"/>
              </a:ext>
            </a:extLst>
          </p:cNvPr>
          <p:cNvGrpSpPr/>
          <p:nvPr/>
        </p:nvGrpSpPr>
        <p:grpSpPr>
          <a:xfrm>
            <a:off x="2298703" y="682099"/>
            <a:ext cx="8811416" cy="5864228"/>
            <a:chOff x="1434427" y="-840800"/>
            <a:chExt cx="10757573" cy="715944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A995F10A-09D6-D6D9-3D8F-BD16B2C7FC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3190744C-1A98-6875-FA8B-111EBEE011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5A8819AB-7433-D15B-A628-EBF4382DC0D7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="" xmlns:a16="http://schemas.microsoft.com/office/drawing/2014/main" id="{D51E17D2-46AF-4177-B71F-A156E6D21CB3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67A12CFE-7EB4-B18B-7AC5-D939F191FB73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E60CBDB2-7ECE-7A13-11BC-4C98B66434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5999" b="5999"/>
          <a:stretch>
            <a:fillRect/>
          </a:stretch>
        </p:blipFill>
        <p:spPr>
          <a:xfrm>
            <a:off x="1181100" y="952500"/>
            <a:ext cx="5334000" cy="5905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398B108-57AF-7661-0D85-B2249A0D7AD4}"/>
              </a:ext>
            </a:extLst>
          </p:cNvPr>
          <p:cNvGrpSpPr/>
          <p:nvPr/>
        </p:nvGrpSpPr>
        <p:grpSpPr>
          <a:xfrm>
            <a:off x="6125118" y="3772044"/>
            <a:ext cx="4377077" cy="2742827"/>
            <a:chOff x="5762966" y="2381626"/>
            <a:chExt cx="4377077" cy="2742827"/>
          </a:xfrm>
        </p:grpSpPr>
        <p:sp>
          <p:nvSpPr>
            <p:cNvPr id="17" name="Freeform 9">
              <a:extLst>
                <a:ext uri="{FF2B5EF4-FFF2-40B4-BE49-F238E27FC236}">
                  <a16:creationId xmlns="" xmlns:a16="http://schemas.microsoft.com/office/drawing/2014/main" id="{FA91857F-15BC-01DB-211D-72716339BBDD}"/>
                </a:ext>
              </a:extLst>
            </p:cNvPr>
            <p:cNvSpPr/>
            <p:nvPr/>
          </p:nvSpPr>
          <p:spPr>
            <a:xfrm rot="5400000" flipV="1">
              <a:off x="6284818" y="1859774"/>
              <a:ext cx="2742827" cy="3786531"/>
            </a:xfrm>
            <a:custGeom>
              <a:avLst/>
              <a:gdLst>
                <a:gd name="connsiteX0" fmla="*/ 367014 w 2589152"/>
                <a:gd name="connsiteY0" fmla="*/ 0 h 2907149"/>
                <a:gd name="connsiteX1" fmla="*/ 491570 w 2589152"/>
                <a:gd name="connsiteY1" fmla="*/ 124556 h 2907149"/>
                <a:gd name="connsiteX2" fmla="*/ 2557280 w 2589152"/>
                <a:gd name="connsiteY2" fmla="*/ 124556 h 2907149"/>
                <a:gd name="connsiteX3" fmla="*/ 2589152 w 2589152"/>
                <a:gd name="connsiteY3" fmla="*/ 156428 h 2907149"/>
                <a:gd name="connsiteX4" fmla="*/ 2589152 w 2589152"/>
                <a:gd name="connsiteY4" fmla="*/ 2875277 h 2907149"/>
                <a:gd name="connsiteX5" fmla="*/ 2557280 w 2589152"/>
                <a:gd name="connsiteY5" fmla="*/ 2907149 h 2907149"/>
                <a:gd name="connsiteX6" fmla="*/ 31872 w 2589152"/>
                <a:gd name="connsiteY6" fmla="*/ 2907149 h 2907149"/>
                <a:gd name="connsiteX7" fmla="*/ 0 w 2589152"/>
                <a:gd name="connsiteY7" fmla="*/ 2875277 h 2907149"/>
                <a:gd name="connsiteX8" fmla="*/ 0 w 2589152"/>
                <a:gd name="connsiteY8" fmla="*/ 156428 h 2907149"/>
                <a:gd name="connsiteX9" fmla="*/ 31872 w 2589152"/>
                <a:gd name="connsiteY9" fmla="*/ 124556 h 2907149"/>
                <a:gd name="connsiteX10" fmla="*/ 242458 w 2589152"/>
                <a:gd name="connsiteY10" fmla="*/ 124556 h 290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9152" h="2907149">
                  <a:moveTo>
                    <a:pt x="367014" y="0"/>
                  </a:moveTo>
                  <a:lnTo>
                    <a:pt x="491570" y="124556"/>
                  </a:lnTo>
                  <a:lnTo>
                    <a:pt x="2557280" y="124556"/>
                  </a:lnTo>
                  <a:cubicBezTo>
                    <a:pt x="2574882" y="124556"/>
                    <a:pt x="2589152" y="138826"/>
                    <a:pt x="2589152" y="156428"/>
                  </a:cubicBezTo>
                  <a:lnTo>
                    <a:pt x="2589152" y="2875277"/>
                  </a:lnTo>
                  <a:cubicBezTo>
                    <a:pt x="2589152" y="2892879"/>
                    <a:pt x="2574882" y="2907149"/>
                    <a:pt x="2557280" y="2907149"/>
                  </a:cubicBezTo>
                  <a:lnTo>
                    <a:pt x="31872" y="2907149"/>
                  </a:lnTo>
                  <a:cubicBezTo>
                    <a:pt x="14270" y="2907149"/>
                    <a:pt x="0" y="2892879"/>
                    <a:pt x="0" y="2875277"/>
                  </a:cubicBezTo>
                  <a:lnTo>
                    <a:pt x="0" y="156428"/>
                  </a:lnTo>
                  <a:cubicBezTo>
                    <a:pt x="0" y="138826"/>
                    <a:pt x="14270" y="124556"/>
                    <a:pt x="31872" y="124556"/>
                  </a:cubicBezTo>
                  <a:lnTo>
                    <a:pt x="242458" y="1245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2540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DM Sans" pitchFamily="2" charset="0"/>
              </a:endParaRPr>
            </a:p>
          </p:txBody>
        </p:sp>
        <p:sp>
          <p:nvSpPr>
            <p:cNvPr id="20" name="Title 3">
              <a:extLst>
                <a:ext uri="{FF2B5EF4-FFF2-40B4-BE49-F238E27FC236}">
                  <a16:creationId xmlns="" xmlns:a16="http://schemas.microsoft.com/office/drawing/2014/main" id="{7C435540-8C2B-DB46-0551-4C36C4750A72}"/>
                </a:ext>
              </a:extLst>
            </p:cNvPr>
            <p:cNvSpPr txBox="1">
              <a:spLocks/>
            </p:cNvSpPr>
            <p:nvPr/>
          </p:nvSpPr>
          <p:spPr>
            <a:xfrm>
              <a:off x="6232214" y="2759119"/>
              <a:ext cx="3503327" cy="35560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400" b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DM Sans" pitchFamily="2" charset="0"/>
                  <a:ea typeface="Lato Black" panose="020F0502020204030203" pitchFamily="34" charset="0"/>
                  <a:cs typeface="Lato Black" panose="020F0502020204030203" pitchFamily="34" charset="0"/>
                </a:rPr>
                <a:t>Contact Us Now!</a:t>
              </a:r>
              <a:endParaRPr lang="en-US" sz="1050" b="0" dirty="0">
                <a:solidFill>
                  <a:schemeClr val="tx1">
                    <a:lumMod val="65000"/>
                    <a:lumOff val="35000"/>
                  </a:schemeClr>
                </a:solidFill>
                <a:latin typeface="DM Sans" pitchFamily="2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4973FE62-8F50-6373-7365-716C20D6A4DA}"/>
                </a:ext>
              </a:extLst>
            </p:cNvPr>
            <p:cNvCxnSpPr/>
            <p:nvPr/>
          </p:nvCxnSpPr>
          <p:spPr>
            <a:xfrm>
              <a:off x="5993425" y="3434080"/>
              <a:ext cx="3556071" cy="0"/>
            </a:xfrm>
            <a:prstGeom prst="line">
              <a:avLst/>
            </a:prstGeom>
            <a:ln>
              <a:solidFill>
                <a:schemeClr val="tx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51">
              <a:extLst>
                <a:ext uri="{FF2B5EF4-FFF2-40B4-BE49-F238E27FC236}">
                  <a16:creationId xmlns="" xmlns:a16="http://schemas.microsoft.com/office/drawing/2014/main" id="{32152D74-1A77-A4F2-8A0A-4FFD24DCC0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9467" y="3707399"/>
              <a:ext cx="190150" cy="117574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rgbClr val="8BC3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latin typeface="DM Sans" pitchFamily="2" charset="0"/>
              </a:endParaRPr>
            </a:p>
          </p:txBody>
        </p:sp>
        <p:sp>
          <p:nvSpPr>
            <p:cNvPr id="30" name="Title 3">
              <a:extLst>
                <a:ext uri="{FF2B5EF4-FFF2-40B4-BE49-F238E27FC236}">
                  <a16:creationId xmlns="" xmlns:a16="http://schemas.microsoft.com/office/drawing/2014/main" id="{AB7845F8-E746-C28C-D88D-50C6BC8A893A}"/>
                </a:ext>
              </a:extLst>
            </p:cNvPr>
            <p:cNvSpPr txBox="1">
              <a:spLocks/>
            </p:cNvSpPr>
            <p:nvPr/>
          </p:nvSpPr>
          <p:spPr>
            <a:xfrm>
              <a:off x="6636716" y="3614430"/>
              <a:ext cx="3503327" cy="25778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sz="1100" dirty="0">
                  <a:latin typeface="DM Sans" pitchFamily="2" charset="0"/>
                </a:rPr>
                <a:t>adrapeau1@gwu.edu </a:t>
              </a:r>
              <a:br>
                <a:rPr lang="en-US" sz="1100" dirty="0">
                  <a:latin typeface="DM Sans" pitchFamily="2" charset="0"/>
                </a:rPr>
              </a:br>
              <a:r>
                <a:rPr lang="en-US" sz="1100" dirty="0">
                  <a:latin typeface="DM Sans" pitchFamily="2" charset="0"/>
                </a:rPr>
                <a:t>adrapeau@gwcim.com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DM Sans" pitchFamily="2" charset="0"/>
                <a:ea typeface="Roboto Light" charset="0"/>
                <a:cs typeface="Roboto Light" charset="0"/>
              </a:endParaRPr>
            </a:p>
          </p:txBody>
        </p:sp>
        <p:sp>
          <p:nvSpPr>
            <p:cNvPr id="34" name="Freeform 51">
              <a:extLst>
                <a:ext uri="{FF2B5EF4-FFF2-40B4-BE49-F238E27FC236}">
                  <a16:creationId xmlns="" xmlns:a16="http://schemas.microsoft.com/office/drawing/2014/main" id="{7611FBF6-94DE-0480-2651-379F025C95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9467" y="4395389"/>
              <a:ext cx="190150" cy="117574"/>
            </a:xfrm>
            <a:custGeom>
              <a:avLst/>
              <a:gdLst>
                <a:gd name="T0" fmla="*/ 8120 w 461"/>
                <a:gd name="T1" fmla="*/ 12182 h 285"/>
                <a:gd name="T2" fmla="*/ 8120 w 461"/>
                <a:gd name="T3" fmla="*/ 12182 h 285"/>
                <a:gd name="T4" fmla="*/ 91576 w 461"/>
                <a:gd name="T5" fmla="*/ 56398 h 285"/>
                <a:gd name="T6" fmla="*/ 104207 w 461"/>
                <a:gd name="T7" fmla="*/ 60008 h 285"/>
                <a:gd name="T8" fmla="*/ 111876 w 461"/>
                <a:gd name="T9" fmla="*/ 56398 h 285"/>
                <a:gd name="T10" fmla="*/ 195783 w 461"/>
                <a:gd name="T11" fmla="*/ 12182 h 285"/>
                <a:gd name="T12" fmla="*/ 199843 w 461"/>
                <a:gd name="T13" fmla="*/ 0 h 285"/>
                <a:gd name="T14" fmla="*/ 8120 w 461"/>
                <a:gd name="T15" fmla="*/ 0 h 285"/>
                <a:gd name="T16" fmla="*/ 8120 w 461"/>
                <a:gd name="T17" fmla="*/ 12182 h 285"/>
                <a:gd name="T18" fmla="*/ 199843 w 461"/>
                <a:gd name="T19" fmla="*/ 36095 h 285"/>
                <a:gd name="T20" fmla="*/ 199843 w 461"/>
                <a:gd name="T21" fmla="*/ 36095 h 285"/>
                <a:gd name="T22" fmla="*/ 111876 w 461"/>
                <a:gd name="T23" fmla="*/ 80311 h 285"/>
                <a:gd name="T24" fmla="*/ 104207 w 461"/>
                <a:gd name="T25" fmla="*/ 80311 h 285"/>
                <a:gd name="T26" fmla="*/ 91576 w 461"/>
                <a:gd name="T27" fmla="*/ 80311 h 285"/>
                <a:gd name="T28" fmla="*/ 8120 w 461"/>
                <a:gd name="T29" fmla="*/ 36095 h 285"/>
                <a:gd name="T30" fmla="*/ 4060 w 461"/>
                <a:gd name="T31" fmla="*/ 36095 h 285"/>
                <a:gd name="T32" fmla="*/ 4060 w 461"/>
                <a:gd name="T33" fmla="*/ 120015 h 285"/>
                <a:gd name="T34" fmla="*/ 15789 w 461"/>
                <a:gd name="T35" fmla="*/ 128137 h 285"/>
                <a:gd name="T36" fmla="*/ 191723 w 461"/>
                <a:gd name="T37" fmla="*/ 128137 h 285"/>
                <a:gd name="T38" fmla="*/ 203903 w 461"/>
                <a:gd name="T39" fmla="*/ 120015 h 285"/>
                <a:gd name="T40" fmla="*/ 203903 w 461"/>
                <a:gd name="T41" fmla="*/ 36095 h 285"/>
                <a:gd name="T42" fmla="*/ 199843 w 461"/>
                <a:gd name="T43" fmla="*/ 36095 h 2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61" h="285">
                  <a:moveTo>
                    <a:pt x="18" y="27"/>
                  </a:moveTo>
                  <a:lnTo>
                    <a:pt x="18" y="27"/>
                  </a:lnTo>
                  <a:cubicBezTo>
                    <a:pt x="35" y="35"/>
                    <a:pt x="203" y="125"/>
                    <a:pt x="203" y="125"/>
                  </a:cubicBezTo>
                  <a:cubicBezTo>
                    <a:pt x="212" y="133"/>
                    <a:pt x="221" y="133"/>
                    <a:pt x="231" y="133"/>
                  </a:cubicBezTo>
                  <a:cubicBezTo>
                    <a:pt x="239" y="133"/>
                    <a:pt x="248" y="133"/>
                    <a:pt x="248" y="125"/>
                  </a:cubicBezTo>
                  <a:cubicBezTo>
                    <a:pt x="256" y="125"/>
                    <a:pt x="425" y="35"/>
                    <a:pt x="434" y="27"/>
                  </a:cubicBezTo>
                  <a:cubicBezTo>
                    <a:pt x="452" y="18"/>
                    <a:pt x="460" y="0"/>
                    <a:pt x="44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9" y="18"/>
                    <a:pt x="18" y="27"/>
                  </a:cubicBezTo>
                  <a:close/>
                  <a:moveTo>
                    <a:pt x="443" y="80"/>
                  </a:moveTo>
                  <a:lnTo>
                    <a:pt x="443" y="80"/>
                  </a:lnTo>
                  <a:cubicBezTo>
                    <a:pt x="434" y="80"/>
                    <a:pt x="256" y="169"/>
                    <a:pt x="248" y="178"/>
                  </a:cubicBezTo>
                  <a:cubicBezTo>
                    <a:pt x="248" y="178"/>
                    <a:pt x="239" y="178"/>
                    <a:pt x="231" y="178"/>
                  </a:cubicBezTo>
                  <a:cubicBezTo>
                    <a:pt x="221" y="178"/>
                    <a:pt x="212" y="178"/>
                    <a:pt x="203" y="178"/>
                  </a:cubicBezTo>
                  <a:cubicBezTo>
                    <a:pt x="194" y="169"/>
                    <a:pt x="27" y="80"/>
                    <a:pt x="18" y="80"/>
                  </a:cubicBezTo>
                  <a:cubicBezTo>
                    <a:pt x="9" y="72"/>
                    <a:pt x="9" y="80"/>
                    <a:pt x="9" y="80"/>
                  </a:cubicBezTo>
                  <a:cubicBezTo>
                    <a:pt x="9" y="88"/>
                    <a:pt x="9" y="266"/>
                    <a:pt x="9" y="266"/>
                  </a:cubicBezTo>
                  <a:cubicBezTo>
                    <a:pt x="9" y="275"/>
                    <a:pt x="18" y="284"/>
                    <a:pt x="35" y="284"/>
                  </a:cubicBezTo>
                  <a:cubicBezTo>
                    <a:pt x="425" y="284"/>
                    <a:pt x="425" y="284"/>
                    <a:pt x="425" y="284"/>
                  </a:cubicBezTo>
                  <a:cubicBezTo>
                    <a:pt x="443" y="284"/>
                    <a:pt x="452" y="275"/>
                    <a:pt x="452" y="266"/>
                  </a:cubicBezTo>
                  <a:cubicBezTo>
                    <a:pt x="452" y="266"/>
                    <a:pt x="452" y="88"/>
                    <a:pt x="452" y="80"/>
                  </a:cubicBezTo>
                  <a:cubicBezTo>
                    <a:pt x="452" y="80"/>
                    <a:pt x="452" y="72"/>
                    <a:pt x="443" y="80"/>
                  </a:cubicBezTo>
                  <a:close/>
                </a:path>
              </a:pathLst>
            </a:custGeom>
            <a:solidFill>
              <a:srgbClr val="8BC33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lIns="34290" tIns="17145" rIns="34290" bIns="17145" anchor="ctr"/>
            <a:lstStyle/>
            <a:p>
              <a:endParaRPr lang="en-US" dirty="0">
                <a:latin typeface="DM Sans" pitchFamily="2" charset="0"/>
              </a:endParaRPr>
            </a:p>
          </p:txBody>
        </p:sp>
        <p:sp>
          <p:nvSpPr>
            <p:cNvPr id="35" name="Title 3">
              <a:extLst>
                <a:ext uri="{FF2B5EF4-FFF2-40B4-BE49-F238E27FC236}">
                  <a16:creationId xmlns="" xmlns:a16="http://schemas.microsoft.com/office/drawing/2014/main" id="{D9AC7AF9-E628-F20F-8DD8-8E50D648CD58}"/>
                </a:ext>
              </a:extLst>
            </p:cNvPr>
            <p:cNvSpPr txBox="1">
              <a:spLocks/>
            </p:cNvSpPr>
            <p:nvPr/>
          </p:nvSpPr>
          <p:spPr>
            <a:xfrm>
              <a:off x="6636716" y="4302420"/>
              <a:ext cx="3503327" cy="25778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70000"/>
                </a:lnSpc>
                <a:spcBef>
                  <a:spcPct val="0"/>
                </a:spcBef>
                <a:buNone/>
                <a:defRPr sz="3600" b="1" i="0" kern="1200">
                  <a:solidFill>
                    <a:schemeClr val="tx1"/>
                  </a:solidFill>
                  <a:latin typeface="Roboto Thin" charset="0"/>
                  <a:ea typeface="Roboto Thin" charset="0"/>
                  <a:cs typeface="Roboto Thin" charset="0"/>
                </a:defRPr>
              </a:lvl1pPr>
            </a:lstStyle>
            <a:p>
              <a:pPr>
                <a:lnSpc>
                  <a:spcPct val="130000"/>
                </a:lnSpc>
              </a:pPr>
              <a:r>
                <a:rPr lang="en-US" sz="1100" dirty="0">
                  <a:latin typeface="DM Sans" pitchFamily="2" charset="0"/>
                </a:rPr>
                <a:t> mkogan@gwcim.com </a:t>
              </a:r>
              <a:br>
                <a:rPr lang="en-US" sz="1100" dirty="0">
                  <a:latin typeface="DM Sans" pitchFamily="2" charset="0"/>
                </a:rPr>
              </a:br>
              <a:r>
                <a:rPr lang="en-US" sz="1100" dirty="0">
                  <a:latin typeface="DM Sans" pitchFamily="2" charset="0"/>
                </a:rPr>
                <a:t> mkogan@mfa.gwu.edu </a:t>
              </a:r>
              <a:endParaRPr lang="en-US" sz="700" b="0" dirty="0">
                <a:solidFill>
                  <a:schemeClr val="tx1">
                    <a:alpha val="50000"/>
                  </a:schemeClr>
                </a:solidFill>
                <a:latin typeface="DM Sans" pitchFamily="2" charset="0"/>
                <a:ea typeface="Roboto Light" charset="0"/>
                <a:cs typeface="Roboto Light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E184632-3FE3-C7A9-A5FB-82F3C1948048}"/>
              </a:ext>
            </a:extLst>
          </p:cNvPr>
          <p:cNvSpPr txBox="1"/>
          <p:nvPr/>
        </p:nvSpPr>
        <p:spPr>
          <a:xfrm>
            <a:off x="7050617" y="2961874"/>
            <a:ext cx="286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DM Sans" pitchFamily="2" charset="0"/>
                <a:ea typeface="Lato Black" panose="020F0502020204030203" pitchFamily="34" charset="0"/>
                <a:cs typeface="Lato Black" panose="020F0502020204030203" pitchFamily="34" charset="0"/>
              </a:rPr>
              <a:t>Questions?</a:t>
            </a:r>
            <a:endParaRPr lang="id-ID" sz="3600" b="1" dirty="0">
              <a:solidFill>
                <a:schemeClr val="tx1">
                  <a:lumMod val="85000"/>
                  <a:lumOff val="15000"/>
                </a:schemeClr>
              </a:solidFill>
              <a:latin typeface="DM Sans" pitchFamily="2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FBB8988-E239-0437-1B66-96E31A01FA4B}"/>
              </a:ext>
            </a:extLst>
          </p:cNvPr>
          <p:cNvGrpSpPr/>
          <p:nvPr/>
        </p:nvGrpSpPr>
        <p:grpSpPr>
          <a:xfrm>
            <a:off x="10299756" y="396450"/>
            <a:ext cx="1567102" cy="6153575"/>
            <a:chOff x="10299756" y="396450"/>
            <a:chExt cx="1567102" cy="6153575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883B070C-3A3D-0526-D0BC-8D7D6A103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39" name="Rounded Rectangle 19">
              <a:extLst>
                <a:ext uri="{FF2B5EF4-FFF2-40B4-BE49-F238E27FC236}">
                  <a16:creationId xmlns="" xmlns:a16="http://schemas.microsoft.com/office/drawing/2014/main" id="{7D889BA9-A954-1B68-D542-C2482143FF10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BED491E5-1617-5A44-23D5-17127FC48C47}"/>
                </a:ext>
              </a:extLst>
            </p:cNvPr>
            <p:cNvSpPr/>
            <p:nvPr/>
          </p:nvSpPr>
          <p:spPr>
            <a:xfrm>
              <a:off x="1144031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35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9751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4000500" y="1048963"/>
            <a:ext cx="3409950" cy="502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125699" y="1810899"/>
            <a:ext cx="3159552" cy="98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DM Sans" pitchFamily="2" charset="0"/>
              </a:rPr>
              <a:t>WHO Definition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57881" y="3444638"/>
            <a:ext cx="30088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It is defined as the continuation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or development of new symptoms 3 months after the initial SARS-CoV-2 infection, with these symptoms lasting for at least 2 months with no other explanation.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97764" y="1801585"/>
            <a:ext cx="3404757" cy="98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latin typeface="DM Sans" pitchFamily="2" charset="0"/>
              </a:rPr>
              <a:t>Health and Human Services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DM Sans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1" name="Picture Placeholder 10" descr="A person wearing a mask&#10;&#10;AI-generated content may be incorrect.">
            <a:extLst>
              <a:ext uri="{FF2B5EF4-FFF2-40B4-BE49-F238E27FC236}">
                <a16:creationId xmlns="" xmlns:a16="http://schemas.microsoft.com/office/drawing/2014/main" id="{0860AAC3-D79C-A896-5050-27D22F1184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0450" y="1048963"/>
            <a:ext cx="4324350" cy="5029200"/>
          </a:xfr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61DB348F-E62C-7095-396D-D34BB5DE6AB4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AD7DBAF-2952-357B-24ED-BF6D752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68F379BC-D992-7F62-7AE3-8394BFBF556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AEF379B-3CA7-C4AA-1E52-9CC5BFFDBDDF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04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7868855-59C3-BA0D-15E5-2DA37886C8C2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LONG COVID DEFINITIONS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8BB39E67-8C13-E1B4-4F86-7FE8978CDE36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06BA3D8-F1F0-CA80-BD08-30423033CE6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7934528-D989-EFBD-B721-AE69E57168EA}"/>
              </a:ext>
            </a:extLst>
          </p:cNvPr>
          <p:cNvSpPr/>
          <p:nvPr/>
        </p:nvSpPr>
        <p:spPr>
          <a:xfrm>
            <a:off x="359023" y="3462034"/>
            <a:ext cx="33551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DM Sans" pitchFamily="2" charset="0"/>
              </a:rPr>
              <a:t>Long COVID, also known as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Post-COVID Conditions (PCC), is </a:t>
            </a:r>
            <a:br>
              <a:rPr lang="en-US" sz="1400" dirty="0">
                <a:latin typeface="DM Sans" pitchFamily="2" charset="0"/>
              </a:rPr>
            </a:br>
            <a:r>
              <a:rPr lang="en-US" sz="1400" dirty="0">
                <a:latin typeface="DM Sans" pitchFamily="2" charset="0"/>
              </a:rPr>
              <a:t>an infection-associated chronic condition that can occur after </a:t>
            </a:r>
            <a:r>
              <a:rPr lang="en-US" sz="1400" dirty="0" smtClean="0">
                <a:latin typeface="DM Sans" pitchFamily="2" charset="0"/>
              </a:rPr>
              <a:t>SARS-CoV-2 </a:t>
            </a:r>
            <a:r>
              <a:rPr lang="en-US" sz="1400" dirty="0">
                <a:latin typeface="DM Sans" pitchFamily="2" charset="0"/>
              </a:rPr>
              <a:t>infection, the virus that causes COVID-19, and is present for at least 3 months as a continuous, relapsing and remitting, or progressive disease state that affects one or more organ systems</a:t>
            </a:r>
            <a:endParaRPr lang="en-US" sz="1600" dirty="0">
              <a:latin typeface="DM Sans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4EC9BB9-2A8B-AF2A-4F54-1CB5E5B74A00}"/>
              </a:ext>
            </a:extLst>
          </p:cNvPr>
          <p:cNvGrpSpPr/>
          <p:nvPr/>
        </p:nvGrpSpPr>
        <p:grpSpPr>
          <a:xfrm>
            <a:off x="717653" y="2918432"/>
            <a:ext cx="2764980" cy="300327"/>
            <a:chOff x="717653" y="2845586"/>
            <a:chExt cx="2764980" cy="30032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66F77916-082D-8993-C6BD-C4E8479D76F4}"/>
                </a:ext>
              </a:extLst>
            </p:cNvPr>
            <p:cNvCxnSpPr>
              <a:cxnSpLocks/>
            </p:cNvCxnSpPr>
            <p:nvPr/>
          </p:nvCxnSpPr>
          <p:spPr>
            <a:xfrm>
              <a:off x="717653" y="2995750"/>
              <a:ext cx="276498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5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37CD622-2E27-9AD6-8526-6AD8CFE27519}"/>
                </a:ext>
              </a:extLst>
            </p:cNvPr>
            <p:cNvSpPr/>
            <p:nvPr/>
          </p:nvSpPr>
          <p:spPr>
            <a:xfrm>
              <a:off x="1864044" y="2845586"/>
              <a:ext cx="300327" cy="300327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BC3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="" xmlns:a16="http://schemas.microsoft.com/office/drawing/2014/main" id="{84635624-C70E-A2B0-9375-DDD1F479D332}"/>
                </a:ext>
              </a:extLst>
            </p:cNvPr>
            <p:cNvSpPr/>
            <p:nvPr/>
          </p:nvSpPr>
          <p:spPr>
            <a:xfrm rot="10800000">
              <a:off x="1978273" y="2975483"/>
              <a:ext cx="71870" cy="61957"/>
            </a:xfrm>
            <a:prstGeom prst="triangle">
              <a:avLst/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FDCC2F3-96DF-03A8-A8E2-3464C9152154}"/>
              </a:ext>
            </a:extLst>
          </p:cNvPr>
          <p:cNvGrpSpPr/>
          <p:nvPr/>
        </p:nvGrpSpPr>
        <p:grpSpPr>
          <a:xfrm>
            <a:off x="4365728" y="2918432"/>
            <a:ext cx="2764980" cy="300327"/>
            <a:chOff x="717653" y="2845586"/>
            <a:chExt cx="2764980" cy="30032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C35317A5-97EE-58DA-66F2-7B1AB50A0C13}"/>
                </a:ext>
              </a:extLst>
            </p:cNvPr>
            <p:cNvCxnSpPr>
              <a:cxnSpLocks/>
            </p:cNvCxnSpPr>
            <p:nvPr/>
          </p:nvCxnSpPr>
          <p:spPr>
            <a:xfrm>
              <a:off x="717653" y="2995750"/>
              <a:ext cx="2764980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5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7693166-2B03-46D1-7D1B-FEF5D298441F}"/>
                </a:ext>
              </a:extLst>
            </p:cNvPr>
            <p:cNvSpPr/>
            <p:nvPr/>
          </p:nvSpPr>
          <p:spPr>
            <a:xfrm>
              <a:off x="1864044" y="2845586"/>
              <a:ext cx="300327" cy="300327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8BC3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="" xmlns:a16="http://schemas.microsoft.com/office/drawing/2014/main" id="{F7D0B19D-68A7-12D8-7026-8624AC351EAE}"/>
                </a:ext>
              </a:extLst>
            </p:cNvPr>
            <p:cNvSpPr/>
            <p:nvPr/>
          </p:nvSpPr>
          <p:spPr>
            <a:xfrm rot="10800000">
              <a:off x="1978273" y="2975483"/>
              <a:ext cx="71870" cy="61957"/>
            </a:xfrm>
            <a:prstGeom prst="triangle">
              <a:avLst/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4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5330B7E-217B-7310-344E-3597A6D51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7BB3B15A-C3DF-89E0-3C7D-A6BDE98F5738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68" name="Straight Connector 67">
              <a:extLst>
                <a:ext uri="{FF2B5EF4-FFF2-40B4-BE49-F238E27FC236}">
                  <a16:creationId xmlns="" xmlns:a16="http://schemas.microsoft.com/office/drawing/2014/main" id="{988711D1-F309-EA7A-236B-904DE95A2C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="" xmlns:a16="http://schemas.microsoft.com/office/drawing/2014/main" id="{BB60A38E-BAC5-2C1D-150F-6CC82FEB10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="" xmlns:a16="http://schemas.microsoft.com/office/drawing/2014/main" id="{185A3ECD-7CC6-D617-2FA5-8CDE067BB9CD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BAD2E4AA-0C9C-FCB9-1909-618D91EB10C7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33FBF6E5-7D8F-43F6-F6FF-C404E99A0986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7D19C88-4652-4A5B-0350-BEB052CB72DF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83BDAE6-9FC1-3A0A-D9F1-A16A3899C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E9419EC3-3FF1-2A09-69BD-82CD5EC01D44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67FD5548-6FE3-44E3-62FA-40A3C17F398E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05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2AAC93D-988D-5447-7EAC-3AAECEA18BF1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ECONOMIC IMPACT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62682ACB-BD2D-47E3-BC14-76D2D65195DA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340356D8-8995-5211-A0C8-9F79514508CB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3F8CBD6-38F7-EA29-5121-4703900390CF}"/>
              </a:ext>
            </a:extLst>
          </p:cNvPr>
          <p:cNvGrpSpPr/>
          <p:nvPr/>
        </p:nvGrpSpPr>
        <p:grpSpPr>
          <a:xfrm>
            <a:off x="1371600" y="1151234"/>
            <a:ext cx="2806700" cy="2070100"/>
            <a:chOff x="1371600" y="1379834"/>
            <a:chExt cx="2806700" cy="2070100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86647A7D-05A6-CC9B-C6AB-1E114FDA1BC5}"/>
                </a:ext>
              </a:extLst>
            </p:cNvPr>
            <p:cNvSpPr txBox="1"/>
            <p:nvPr/>
          </p:nvSpPr>
          <p:spPr>
            <a:xfrm>
              <a:off x="1371600" y="3080602"/>
              <a:ext cx="2806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DM Sans" pitchFamily="2" charset="0"/>
                </a:rPr>
                <a:t>Mass Disabling Event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3340993-D517-6D99-A8C7-DBFAB7E821BB}"/>
                </a:ext>
              </a:extLst>
            </p:cNvPr>
            <p:cNvSpPr/>
            <p:nvPr/>
          </p:nvSpPr>
          <p:spPr>
            <a:xfrm>
              <a:off x="1752600" y="1379834"/>
              <a:ext cx="1587500" cy="1587500"/>
            </a:xfrm>
            <a:prstGeom prst="ellipse">
              <a:avLst/>
            </a:prstGeom>
            <a:solidFill>
              <a:schemeClr val="accent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DM Sans" pitchFamily="2" charset="0"/>
              </a:endParaRPr>
            </a:p>
          </p:txBody>
        </p:sp>
        <p:pic>
          <p:nvPicPr>
            <p:cNvPr id="22" name="Picture 21" descr="A group of people with a group of people in front of them&#10;&#10;AI-generated content may be incorrect.">
              <a:extLst>
                <a:ext uri="{FF2B5EF4-FFF2-40B4-BE49-F238E27FC236}">
                  <a16:creationId xmlns="" xmlns:a16="http://schemas.microsoft.com/office/drawing/2014/main" id="{7E08C825-441C-3AAE-05E2-825761BB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77" y="1805113"/>
              <a:ext cx="711541" cy="711541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DE52175A-74BA-E9B6-B3BF-E219C8E8ED5B}"/>
              </a:ext>
            </a:extLst>
          </p:cNvPr>
          <p:cNvGrpSpPr/>
          <p:nvPr/>
        </p:nvGrpSpPr>
        <p:grpSpPr>
          <a:xfrm>
            <a:off x="7905750" y="1151234"/>
            <a:ext cx="2806700" cy="2347099"/>
            <a:chOff x="7905750" y="1151234"/>
            <a:chExt cx="2806700" cy="2347099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194A25BA-B7A5-DB0C-7DA2-F61978FB33EC}"/>
                </a:ext>
              </a:extLst>
            </p:cNvPr>
            <p:cNvGrpSpPr/>
            <p:nvPr/>
          </p:nvGrpSpPr>
          <p:grpSpPr>
            <a:xfrm>
              <a:off x="7905750" y="1151234"/>
              <a:ext cx="2806700" cy="2347099"/>
              <a:chOff x="1187450" y="1379834"/>
              <a:chExt cx="2806700" cy="2347099"/>
            </a:xfrm>
          </p:grpSpPr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8E54B33B-E01A-AAA0-C7D5-557ACDE771C9}"/>
                  </a:ext>
                </a:extLst>
              </p:cNvPr>
              <p:cNvSpPr txBox="1"/>
              <p:nvPr/>
            </p:nvSpPr>
            <p:spPr>
              <a:xfrm>
                <a:off x="118745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Estimated 400 million people worldwide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="" xmlns:a16="http://schemas.microsoft.com/office/drawing/2014/main" id="{AF9A42B3-381F-3143-65F3-1F4A6A294FB8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37" name="Picture 36" descr="A blue line drawing of a planet&#10;&#10;AI-generated content may be incorrect.">
              <a:extLst>
                <a:ext uri="{FF2B5EF4-FFF2-40B4-BE49-F238E27FC236}">
                  <a16:creationId xmlns="" xmlns:a16="http://schemas.microsoft.com/office/drawing/2014/main" id="{C92767FD-E0DE-3A35-9C33-560649ECE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415" y="1602946"/>
              <a:ext cx="647870" cy="64787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07FF2A40-5666-B3DE-07D3-651041DBD0D9}"/>
              </a:ext>
            </a:extLst>
          </p:cNvPr>
          <p:cNvGrpSpPr/>
          <p:nvPr/>
        </p:nvGrpSpPr>
        <p:grpSpPr>
          <a:xfrm>
            <a:off x="1154500" y="3805534"/>
            <a:ext cx="2806700" cy="2347099"/>
            <a:chOff x="1154500" y="4034134"/>
            <a:chExt cx="2806700" cy="2347099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05125637-D49B-F00E-4A8B-49C9475C5345}"/>
                </a:ext>
              </a:extLst>
            </p:cNvPr>
            <p:cNvGrpSpPr/>
            <p:nvPr/>
          </p:nvGrpSpPr>
          <p:grpSpPr>
            <a:xfrm>
              <a:off x="1154500" y="4034134"/>
              <a:ext cx="2806700" cy="2347099"/>
              <a:chOff x="1154500" y="1379834"/>
              <a:chExt cx="2806700" cy="2347099"/>
            </a:xfrm>
          </p:grpSpPr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A2FD01D3-9030-D5F9-69BD-7C72CB2B3A4B}"/>
                  </a:ext>
                </a:extLst>
              </p:cNvPr>
              <p:cNvSpPr txBox="1"/>
              <p:nvPr/>
            </p:nvSpPr>
            <p:spPr>
              <a:xfrm>
                <a:off x="115450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Economic impact of about $1 trillion</a:t>
                </a: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E5CB8513-C080-1BE6-7820-8C0318536463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43" name="Picture 42" descr="A graph with a coin and a dollar sign&#10;&#10;AI-generated content may be incorrect.">
              <a:extLst>
                <a:ext uri="{FF2B5EF4-FFF2-40B4-BE49-F238E27FC236}">
                  <a16:creationId xmlns="" xmlns:a16="http://schemas.microsoft.com/office/drawing/2014/main" id="{7DB98A3C-B59D-AD07-D5CE-D57BACBE4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330" y="4495800"/>
              <a:ext cx="671040" cy="671040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442BCEC2-1F91-F33F-ADAC-4EA47FBA94C4}"/>
              </a:ext>
            </a:extLst>
          </p:cNvPr>
          <p:cNvGrpSpPr/>
          <p:nvPr/>
        </p:nvGrpSpPr>
        <p:grpSpPr>
          <a:xfrm>
            <a:off x="4443843" y="3805534"/>
            <a:ext cx="2806700" cy="2347099"/>
            <a:chOff x="4597400" y="4034134"/>
            <a:chExt cx="2806700" cy="2347099"/>
          </a:xfrm>
        </p:grpSpPr>
        <p:grpSp>
          <p:nvGrpSpPr>
            <p:cNvPr id="51" name="Group 50">
              <a:extLst>
                <a:ext uri="{FF2B5EF4-FFF2-40B4-BE49-F238E27FC236}">
                  <a16:creationId xmlns="" xmlns:a16="http://schemas.microsoft.com/office/drawing/2014/main" id="{CAEC1BAE-8123-E0C5-E28B-D8B35CA14E4D}"/>
                </a:ext>
              </a:extLst>
            </p:cNvPr>
            <p:cNvGrpSpPr/>
            <p:nvPr/>
          </p:nvGrpSpPr>
          <p:grpSpPr>
            <a:xfrm>
              <a:off x="4597400" y="4034134"/>
              <a:ext cx="2806700" cy="2347099"/>
              <a:chOff x="1143000" y="1379834"/>
              <a:chExt cx="2806700" cy="2347099"/>
            </a:xfrm>
          </p:grpSpPr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9EEAB1D8-E8D6-1815-F027-2759DE64E273}"/>
                  </a:ext>
                </a:extLst>
              </p:cNvPr>
              <p:cNvSpPr txBox="1"/>
              <p:nvPr/>
            </p:nvSpPr>
            <p:spPr>
              <a:xfrm>
                <a:off x="114300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Roughly 1% of global economy</a:t>
                </a: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="" xmlns:a16="http://schemas.microsoft.com/office/drawing/2014/main" id="{AFD50E61-CE25-523B-CA09-524FD2B4F950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56" name="Picture 55" descr="A blue line drawing of a globe and graph&#10;&#10;AI-generated content may be incorrect.">
              <a:extLst>
                <a:ext uri="{FF2B5EF4-FFF2-40B4-BE49-F238E27FC236}">
                  <a16:creationId xmlns="" xmlns:a16="http://schemas.microsoft.com/office/drawing/2014/main" id="{8A45755E-4C5F-379B-AB09-4B3D7181D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515" y="4462927"/>
              <a:ext cx="677390" cy="677390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497658B3-6717-D51B-3A99-6333020F88BE}"/>
              </a:ext>
            </a:extLst>
          </p:cNvPr>
          <p:cNvGrpSpPr/>
          <p:nvPr/>
        </p:nvGrpSpPr>
        <p:grpSpPr>
          <a:xfrm>
            <a:off x="8040300" y="3805534"/>
            <a:ext cx="2806700" cy="2347099"/>
            <a:chOff x="8040300" y="4034134"/>
            <a:chExt cx="2806700" cy="2347099"/>
          </a:xfrm>
        </p:grpSpPr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263E9EA4-3B55-D04D-46AC-36D548490A53}"/>
                </a:ext>
              </a:extLst>
            </p:cNvPr>
            <p:cNvGrpSpPr/>
            <p:nvPr/>
          </p:nvGrpSpPr>
          <p:grpSpPr>
            <a:xfrm>
              <a:off x="8040300" y="4034134"/>
              <a:ext cx="2806700" cy="2347099"/>
              <a:chOff x="1258500" y="1379834"/>
              <a:chExt cx="2806700" cy="2347099"/>
            </a:xfrm>
          </p:grpSpPr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77DB108D-E893-314D-60C7-A9815D7392C3}"/>
                  </a:ext>
                </a:extLst>
              </p:cNvPr>
              <p:cNvSpPr txBox="1"/>
              <p:nvPr/>
            </p:nvSpPr>
            <p:spPr>
              <a:xfrm>
                <a:off x="1258500" y="3080602"/>
                <a:ext cx="2806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Only 7-10% fully recovered at 2 years </a:t>
                </a: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="" xmlns:a16="http://schemas.microsoft.com/office/drawing/2014/main" id="{324F688B-DC77-E7D6-5631-069E84013020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64" name="Picture 63" descr="A blue line drawing of a person&#10;&#10;AI-generated content may be incorrect.">
              <a:extLst>
                <a:ext uri="{FF2B5EF4-FFF2-40B4-BE49-F238E27FC236}">
                  <a16:creationId xmlns="" xmlns:a16="http://schemas.microsoft.com/office/drawing/2014/main" id="{934F7E49-9283-1E27-34B1-52D466494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222" y="4495800"/>
              <a:ext cx="675855" cy="675855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5EF58C4D-7C40-6D28-F317-43EA5F396190}"/>
              </a:ext>
            </a:extLst>
          </p:cNvPr>
          <p:cNvGrpSpPr/>
          <p:nvPr/>
        </p:nvGrpSpPr>
        <p:grpSpPr>
          <a:xfrm>
            <a:off x="4539093" y="1151234"/>
            <a:ext cx="2806700" cy="2070100"/>
            <a:chOff x="4692650" y="1379834"/>
            <a:chExt cx="2806700" cy="2070100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16266B-6601-407D-82FE-191EC1D1064D}"/>
                </a:ext>
              </a:extLst>
            </p:cNvPr>
            <p:cNvGrpSpPr/>
            <p:nvPr/>
          </p:nvGrpSpPr>
          <p:grpSpPr>
            <a:xfrm>
              <a:off x="4692650" y="1379834"/>
              <a:ext cx="2806700" cy="2070100"/>
              <a:chOff x="1187450" y="1379834"/>
              <a:chExt cx="2806700" cy="2070100"/>
            </a:xfrm>
          </p:grpSpPr>
          <p:sp>
            <p:nvSpPr>
              <p:cNvPr id="77" name="TextBox 76">
                <a:extLst>
                  <a:ext uri="{FF2B5EF4-FFF2-40B4-BE49-F238E27FC236}">
                    <a16:creationId xmlns="" xmlns:a16="http://schemas.microsoft.com/office/drawing/2014/main" id="{B5730CF1-B50F-FF49-D25F-8CE366CB2BE1}"/>
                  </a:ext>
                </a:extLst>
              </p:cNvPr>
              <p:cNvSpPr txBox="1"/>
              <p:nvPr/>
            </p:nvSpPr>
            <p:spPr>
              <a:xfrm>
                <a:off x="1187450" y="3080602"/>
                <a:ext cx="28067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DM Sans" pitchFamily="2" charset="0"/>
                  </a:rPr>
                  <a:t>1 in 5 adults </a:t>
                </a: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="" xmlns:a16="http://schemas.microsoft.com/office/drawing/2014/main" id="{FB59DD40-589A-07DE-4C4B-CE3B9D862D54}"/>
                  </a:ext>
                </a:extLst>
              </p:cNvPr>
              <p:cNvSpPr/>
              <p:nvPr/>
            </p:nvSpPr>
            <p:spPr>
              <a:xfrm>
                <a:off x="1752600" y="1379834"/>
                <a:ext cx="1587500" cy="1587500"/>
              </a:xfrm>
              <a:prstGeom prst="ellipse">
                <a:avLst/>
              </a:prstGeom>
              <a:solidFill>
                <a:schemeClr val="accent1">
                  <a:alpha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DM Sans" pitchFamily="2" charset="0"/>
                </a:endParaRPr>
              </a:p>
            </p:txBody>
          </p:sp>
        </p:grpSp>
        <p:pic>
          <p:nvPicPr>
            <p:cNvPr id="76" name="Picture 75" descr="A person and person with blue outline&#10;&#10;AI-generated content may be incorrect.">
              <a:extLst>
                <a:ext uri="{FF2B5EF4-FFF2-40B4-BE49-F238E27FC236}">
                  <a16:creationId xmlns="" xmlns:a16="http://schemas.microsoft.com/office/drawing/2014/main" id="{EE588AAB-7063-D214-A66C-95198FCE9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448" y="1758950"/>
              <a:ext cx="757704" cy="757704"/>
            </a:xfrm>
            <a:prstGeom prst="rect">
              <a:avLst/>
            </a:prstGeom>
          </p:spPr>
        </p:pic>
      </p:grpSp>
      <p:sp>
        <p:nvSpPr>
          <p:cNvPr id="82" name="Rectangle 81">
            <a:extLst>
              <a:ext uri="{FF2B5EF4-FFF2-40B4-BE49-F238E27FC236}">
                <a16:creationId xmlns="" xmlns:a16="http://schemas.microsoft.com/office/drawing/2014/main" id="{22CAAD10-30DD-62FE-A49F-666FAF0426F1}"/>
              </a:ext>
            </a:extLst>
          </p:cNvPr>
          <p:cNvSpPr/>
          <p:nvPr/>
        </p:nvSpPr>
        <p:spPr>
          <a:xfrm>
            <a:off x="0" y="0"/>
            <a:ext cx="31482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9423404-8430-B633-7863-22A54A932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CF6B855-674F-3518-BCB2-41F0FEBD890B}"/>
              </a:ext>
            </a:extLst>
          </p:cNvPr>
          <p:cNvGrpSpPr/>
          <p:nvPr/>
        </p:nvGrpSpPr>
        <p:grpSpPr>
          <a:xfrm>
            <a:off x="10299756" y="396450"/>
            <a:ext cx="1560752" cy="6153575"/>
            <a:chOff x="10299756" y="396450"/>
            <a:chExt cx="1560752" cy="6153575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7FBF513C-4E88-C624-2BE7-69AA068B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44BC260B-C2D6-9F70-F0CA-A3D859E9CA9C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0D91C224-7503-2092-91A9-2EDA0F533FF7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06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</p:grpSp>
      <p:pic>
        <p:nvPicPr>
          <p:cNvPr id="2" name="Content Placeholder 6">
            <a:extLst>
              <a:ext uri="{FF2B5EF4-FFF2-40B4-BE49-F238E27FC236}">
                <a16:creationId xmlns="" xmlns:a16="http://schemas.microsoft.com/office/drawing/2014/main" id="{A5D1A0E2-C6DB-2973-D73A-3B8EDC3A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61414" cy="6857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8C5200-6DD9-930D-7293-5DA387174227}"/>
              </a:ext>
            </a:extLst>
          </p:cNvPr>
          <p:cNvSpPr txBox="1"/>
          <p:nvPr/>
        </p:nvSpPr>
        <p:spPr>
          <a:xfrm>
            <a:off x="6089798" y="6130150"/>
            <a:ext cx="52152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Lopez-Leon, S., Wegman-Ostrosky, T., Perelman, C. 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et al.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 More than 50 long-term effects of COVID-19: a systematic review and meta-analysis. 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Sci Rep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 </a:t>
            </a:r>
            <a:r>
              <a:rPr lang="en-US" sz="1000" b="1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11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M Sans" pitchFamily="2" charset="0"/>
              </a:rPr>
              <a:t>, 16144 (2021). https://doi.org/10.1038/s41598-021-95565-8</a:t>
            </a:r>
          </a:p>
        </p:txBody>
      </p:sp>
    </p:spTree>
    <p:extLst>
      <p:ext uri="{BB962C8B-B14F-4D97-AF65-F5344CB8AC3E}">
        <p14:creationId xmlns:p14="http://schemas.microsoft.com/office/powerpoint/2010/main" val="291838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E94609C-2A4C-1786-E766-53BAE8E9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76113EC-8B2F-7B4C-2329-326CA8353718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607E9B7D-C511-B177-2863-D132D3F07E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EB55821B-F730-0C18-F3FD-9C82AA1DE2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810BFECC-7114-44C2-7E24-CA3F8038D07D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9B8C7691-3411-1412-10B2-657DCF1EB611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FAF8E799-F26A-F6EE-D2AC-47FC66748930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C60DF057-2F83-D1C6-DB48-54EE225647D3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4E69C82C-9E14-F1A1-F79C-5350DB84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AEC235E7-FB12-F6B9-2BE6-4CE2055FDDA5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68C6F88-00C5-0CC2-6A89-9B2C4BE7EB58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07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AAB3A84-91D6-8D2E-24C8-BF22F3B49850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MECHANISMS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A9D97E3A-CC1B-8B7D-52D2-C36EE71DE39B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C4ABB19E-6128-C9ED-EC42-8029B27AF71E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CC8C213A-D67D-3EB4-A513-1D32D6680489}"/>
              </a:ext>
            </a:extLst>
          </p:cNvPr>
          <p:cNvSpPr txBox="1">
            <a:spLocks/>
          </p:cNvSpPr>
          <p:nvPr/>
        </p:nvSpPr>
        <p:spPr>
          <a:xfrm>
            <a:off x="889938" y="754436"/>
            <a:ext cx="4068591" cy="56043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Persisting</a:t>
            </a:r>
            <a:r>
              <a:rPr lang="en-US" sz="3200" b="1" dirty="0">
                <a:latin typeface="DM Sans" pitchFamily="2" charset="0"/>
              </a:rPr>
              <a:t> </a:t>
            </a:r>
            <a:r>
              <a:rPr lang="en-US" sz="1800" b="1" dirty="0">
                <a:latin typeface="DM Sans" pitchFamily="2" charset="0"/>
              </a:rPr>
              <a:t>viral reservoirs</a:t>
            </a:r>
            <a:br>
              <a:rPr lang="en-US" sz="1800" b="1" dirty="0">
                <a:latin typeface="DM Sans" pitchFamily="2" charset="0"/>
              </a:rPr>
            </a:br>
            <a:r>
              <a:rPr lang="en-US" sz="1800" b="1" dirty="0">
                <a:latin typeface="DM Sans" pitchFamily="2" charset="0"/>
              </a:rPr>
              <a:t>Immune dysregulation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Gut Dysbiosis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Reactivation of EBV/HSV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 err="1">
                <a:latin typeface="DM Sans" pitchFamily="2" charset="0"/>
              </a:rPr>
              <a:t>Microclotting</a:t>
            </a:r>
            <a:endParaRPr lang="en-US" sz="1800" b="1" dirty="0">
              <a:latin typeface="DM Sans" pitchFamily="2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Endothelial dysfunction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Vagal nerve dysfunction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b="1" dirty="0">
                <a:latin typeface="DM Sans" pitchFamily="2" charset="0"/>
              </a:rPr>
              <a:t>Autoimmunity</a:t>
            </a:r>
          </a:p>
          <a:p>
            <a:pPr marL="285750" indent="-285750">
              <a:lnSpc>
                <a:spcPct val="200000"/>
              </a:lnSpc>
              <a:buFont typeface="Arial" charset="0"/>
              <a:buChar char="•"/>
            </a:pPr>
            <a:endParaRPr lang="en-US" sz="1800" b="1" dirty="0">
              <a:latin typeface="DM Sans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29F9ECE6-1D93-E035-1EA0-8D73A0560F51}"/>
              </a:ext>
            </a:extLst>
          </p:cNvPr>
          <p:cNvGrpSpPr/>
          <p:nvPr/>
        </p:nvGrpSpPr>
        <p:grpSpPr>
          <a:xfrm>
            <a:off x="4210236" y="1401436"/>
            <a:ext cx="7445035" cy="4195278"/>
            <a:chOff x="4619059" y="1349830"/>
            <a:chExt cx="7445035" cy="419527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D8C05A40-C14C-BC86-40B7-FD7703296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59" y="1349830"/>
              <a:ext cx="7445035" cy="41952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3AB544F-632A-0748-3C7A-E6E61C60A369}"/>
                </a:ext>
              </a:extLst>
            </p:cNvPr>
            <p:cNvSpPr/>
            <p:nvPr/>
          </p:nvSpPr>
          <p:spPr>
            <a:xfrm>
              <a:off x="5643417" y="1685925"/>
              <a:ext cx="5409369" cy="33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11">
              <a:extLst>
                <a:ext uri="{FF2B5EF4-FFF2-40B4-BE49-F238E27FC236}">
                  <a16:creationId xmlns="" xmlns:a16="http://schemas.microsoft.com/office/drawing/2014/main" id="{33C627B9-4117-1137-BB9D-7B11208C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155" y="2243556"/>
              <a:ext cx="5339157" cy="2239948"/>
            </a:xfrm>
            <a:prstGeom prst="rect">
              <a:avLst/>
            </a:prstGeom>
          </p:spPr>
        </p:pic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2AD6BB8A-5720-9643-D6B7-9F2019ADB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90311"/>
            <a:ext cx="222250" cy="222250"/>
          </a:xfrm>
          <a:prstGeom prst="rect">
            <a:avLst/>
          </a:prstGeom>
        </p:spPr>
      </p:pic>
      <p:pic>
        <p:nvPicPr>
          <p:cNvPr id="17" name="Picture 16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A020E982-3C53-3ED5-24DA-19E85D576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918961"/>
            <a:ext cx="222250" cy="222250"/>
          </a:xfrm>
          <a:prstGeom prst="rect">
            <a:avLst/>
          </a:prstGeom>
        </p:spPr>
      </p:pic>
      <p:pic>
        <p:nvPicPr>
          <p:cNvPr id="18" name="Picture 17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31AF3F6B-B066-222E-7699-45C97EA5D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557136"/>
            <a:ext cx="222250" cy="222250"/>
          </a:xfrm>
          <a:prstGeom prst="rect">
            <a:avLst/>
          </a:prstGeom>
        </p:spPr>
      </p:pic>
      <p:pic>
        <p:nvPicPr>
          <p:cNvPr id="19" name="Picture 18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0996A04E-DF56-DDE0-4C02-7265D0325E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208011"/>
            <a:ext cx="222250" cy="222250"/>
          </a:xfrm>
          <a:prstGeom prst="rect">
            <a:avLst/>
          </a:prstGeom>
        </p:spPr>
      </p:pic>
      <p:pic>
        <p:nvPicPr>
          <p:cNvPr id="20" name="Picture 19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3053D87F-3A53-C446-74A5-C018CBEA6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858886"/>
            <a:ext cx="222250" cy="222250"/>
          </a:xfrm>
          <a:prstGeom prst="rect">
            <a:avLst/>
          </a:prstGeom>
        </p:spPr>
      </p:pic>
      <p:pic>
        <p:nvPicPr>
          <p:cNvPr id="21" name="Picture 2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FBD7DF3-91A4-0615-8565-D99E8DB14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516111"/>
            <a:ext cx="222250" cy="222250"/>
          </a:xfrm>
          <a:prstGeom prst="rect">
            <a:avLst/>
          </a:prstGeom>
        </p:spPr>
      </p:pic>
      <p:pic>
        <p:nvPicPr>
          <p:cNvPr id="22" name="Picture 2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6BDBC114-196B-5BE7-1B74-5231F216E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154286"/>
            <a:ext cx="222250" cy="222250"/>
          </a:xfrm>
          <a:prstGeom prst="rect">
            <a:avLst/>
          </a:prstGeom>
        </p:spPr>
      </p:pic>
      <p:pic>
        <p:nvPicPr>
          <p:cNvPr id="23" name="Picture 2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910C6A4D-DCC3-7607-2236-D89A83536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824211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0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253F979-46AC-CD0E-70DA-1132362F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07FB2C8-9702-3933-5F61-D7E8949BE7CC}"/>
              </a:ext>
            </a:extLst>
          </p:cNvPr>
          <p:cNvGrpSpPr/>
          <p:nvPr/>
        </p:nvGrpSpPr>
        <p:grpSpPr>
          <a:xfrm>
            <a:off x="473794" y="345329"/>
            <a:ext cx="8811416" cy="5864228"/>
            <a:chOff x="1434427" y="-840800"/>
            <a:chExt cx="10757573" cy="715944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24EBC7FD-31F1-1AFB-8995-EDCCF72C5F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4427" y="3331751"/>
              <a:ext cx="1451098" cy="145109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755A2B59-C7C6-C424-886A-A4BC636472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0121" y="3098123"/>
              <a:ext cx="2292798" cy="2292799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966C8127-6143-9A58-5F5C-4B3945375D0E}"/>
                </a:ext>
              </a:extLst>
            </p:cNvPr>
            <p:cNvCxnSpPr/>
            <p:nvPr/>
          </p:nvCxnSpPr>
          <p:spPr>
            <a:xfrm flipH="1">
              <a:off x="3924300" y="5259368"/>
              <a:ext cx="1059278" cy="1059278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C69D039D-5FD2-0782-F7F7-5849606E60F1}"/>
                </a:ext>
              </a:extLst>
            </p:cNvPr>
            <p:cNvCxnSpPr/>
            <p:nvPr/>
          </p:nvCxnSpPr>
          <p:spPr>
            <a:xfrm flipH="1">
              <a:off x="6185682" y="2975758"/>
              <a:ext cx="1500993" cy="1500992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1A76AFFB-6BC0-4C7B-2109-8CC3785DC8D2}"/>
                </a:ext>
              </a:extLst>
            </p:cNvPr>
            <p:cNvCxnSpPr/>
            <p:nvPr/>
          </p:nvCxnSpPr>
          <p:spPr>
            <a:xfrm flipH="1">
              <a:off x="9029700" y="-840800"/>
              <a:ext cx="3162300" cy="31623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06BA5BF9-F934-09E7-A21B-90DC147A7284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0124C54B-1749-6736-BD48-288C5295E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5" name="Rounded Rectangle 19">
              <a:extLst>
                <a:ext uri="{FF2B5EF4-FFF2-40B4-BE49-F238E27FC236}">
                  <a16:creationId xmlns="" xmlns:a16="http://schemas.microsoft.com/office/drawing/2014/main" id="{203BD69D-221E-5CF0-EF65-3472F20B2021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DF0A6589-03C5-EB9F-8415-D5829F323C33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08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6F731C8-0B90-7BD3-93BB-B3F99A7E04E9}"/>
                </a:ext>
              </a:extLst>
            </p:cNvPr>
            <p:cNvSpPr txBox="1"/>
            <p:nvPr/>
          </p:nvSpPr>
          <p:spPr>
            <a:xfrm>
              <a:off x="473794" y="292771"/>
              <a:ext cx="343716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COMPLEXITY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27AA21EA-C5AD-86EE-97EC-A59BF93A54F9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E6BF2769-4945-C289-EEFA-D41973968107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BF2C829A-4FCD-3C8B-EF95-69B9AFB3D025}"/>
              </a:ext>
            </a:extLst>
          </p:cNvPr>
          <p:cNvSpPr txBox="1">
            <a:spLocks/>
          </p:cNvSpPr>
          <p:nvPr/>
        </p:nvSpPr>
        <p:spPr>
          <a:xfrm>
            <a:off x="851839" y="1257348"/>
            <a:ext cx="3699526" cy="49141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Breeds scarcity 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Very few Long COVID programs 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Many losing funding and ending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Extended wait times 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Lack of resources for novel whole body disease</a:t>
            </a:r>
          </a:p>
          <a:p>
            <a:endParaRPr lang="en-US" sz="1800" b="1" dirty="0">
              <a:latin typeface="DM Sans" pitchFamily="2" charset="0"/>
            </a:endParaRPr>
          </a:p>
          <a:p>
            <a:pPr marL="0" indent="0">
              <a:buNone/>
            </a:pPr>
            <a:r>
              <a:rPr lang="en-US" sz="1800" b="1" dirty="0">
                <a:latin typeface="DM Sans" pitchFamily="2" charset="0"/>
              </a:rPr>
              <a:t>Research years before yields actionable results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1BB24FC-1E68-592B-FB2F-249FF8337778}"/>
              </a:ext>
            </a:extLst>
          </p:cNvPr>
          <p:cNvGrpSpPr/>
          <p:nvPr/>
        </p:nvGrpSpPr>
        <p:grpSpPr>
          <a:xfrm>
            <a:off x="4210236" y="1401436"/>
            <a:ext cx="7445035" cy="4195278"/>
            <a:chOff x="4619059" y="1349830"/>
            <a:chExt cx="7445035" cy="4195278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96F2026-8DA1-AE75-7F61-7E383DE1F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059" y="1349830"/>
              <a:ext cx="7445035" cy="41952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50BFA04F-F6EB-8BC5-5FFD-A5A4B992845F}"/>
                </a:ext>
              </a:extLst>
            </p:cNvPr>
            <p:cNvSpPr/>
            <p:nvPr/>
          </p:nvSpPr>
          <p:spPr>
            <a:xfrm>
              <a:off x="5643417" y="1685925"/>
              <a:ext cx="5409369" cy="3362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E8F5C1D0-F925-4869-08CE-51834348B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1290311"/>
            <a:ext cx="222250" cy="222250"/>
          </a:xfrm>
          <a:prstGeom prst="rect">
            <a:avLst/>
          </a:prstGeom>
        </p:spPr>
      </p:pic>
      <p:pic>
        <p:nvPicPr>
          <p:cNvPr id="17" name="Picture 16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1B90203-DCFE-7A36-1832-96DC84B37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036479"/>
            <a:ext cx="222250" cy="222250"/>
          </a:xfrm>
          <a:prstGeom prst="rect">
            <a:avLst/>
          </a:prstGeom>
        </p:spPr>
      </p:pic>
      <p:pic>
        <p:nvPicPr>
          <p:cNvPr id="3" name="Content Placeholder 10">
            <a:extLst>
              <a:ext uri="{FF2B5EF4-FFF2-40B4-BE49-F238E27FC236}">
                <a16:creationId xmlns="" xmlns:a16="http://schemas.microsoft.com/office/drawing/2014/main" id="{2D44F596-4815-FBDD-8BDE-731AE392C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173" y="1785034"/>
            <a:ext cx="3344278" cy="3256527"/>
          </a:xfrm>
          <a:prstGeom prst="rect">
            <a:avLst/>
          </a:prstGeom>
        </p:spPr>
      </p:pic>
      <p:pic>
        <p:nvPicPr>
          <p:cNvPr id="15" name="Picture 14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2CD51907-3729-8821-C93E-3A4887D39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2782647"/>
            <a:ext cx="222250" cy="222250"/>
          </a:xfrm>
          <a:prstGeom prst="rect">
            <a:avLst/>
          </a:prstGeom>
        </p:spPr>
      </p:pic>
      <p:pic>
        <p:nvPicPr>
          <p:cNvPr id="31" name="Picture 30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D594171D-249C-867F-02F0-07341A4EB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3542265"/>
            <a:ext cx="222250" cy="222250"/>
          </a:xfrm>
          <a:prstGeom prst="rect">
            <a:avLst/>
          </a:prstGeom>
        </p:spPr>
      </p:pic>
      <p:pic>
        <p:nvPicPr>
          <p:cNvPr id="32" name="Picture 31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1C0BDB4E-FC74-21BE-4357-D9C92ECA8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4299503"/>
            <a:ext cx="222250" cy="222250"/>
          </a:xfrm>
          <a:prstGeom prst="rect">
            <a:avLst/>
          </a:prstGeom>
        </p:spPr>
      </p:pic>
      <p:pic>
        <p:nvPicPr>
          <p:cNvPr id="33" name="Picture 32" descr="A green check mark in a square&#10;&#10;AI-generated content may be incorrect.">
            <a:extLst>
              <a:ext uri="{FF2B5EF4-FFF2-40B4-BE49-F238E27FC236}">
                <a16:creationId xmlns="" xmlns:a16="http://schemas.microsoft.com/office/drawing/2014/main" id="{80E08572-D46F-0E26-007D-6D9A1D4D4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" y="5290103"/>
            <a:ext cx="222250" cy="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0275" y="4178300"/>
            <a:ext cx="6991350" cy="1965325"/>
          </a:xfrm>
          <a:prstGeom prst="rect">
            <a:avLst/>
          </a:prstGeom>
          <a:solidFill>
            <a:srgbClr val="164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5" descr="A doctor examining a patient&#10;&#10;AI-generated content may be incorrect.">
            <a:extLst>
              <a:ext uri="{FF2B5EF4-FFF2-40B4-BE49-F238E27FC236}">
                <a16:creationId xmlns="" xmlns:a16="http://schemas.microsoft.com/office/drawing/2014/main" id="{B2581C0E-5B37-0B9B-9F02-4A4D9383AB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75" y="1023938"/>
            <a:ext cx="11169650" cy="3038475"/>
          </a:xfr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0BB3712-4B81-0B26-CCC2-4955E872D979}"/>
              </a:ext>
            </a:extLst>
          </p:cNvPr>
          <p:cNvGrpSpPr/>
          <p:nvPr/>
        </p:nvGrpSpPr>
        <p:grpSpPr>
          <a:xfrm>
            <a:off x="473794" y="292771"/>
            <a:ext cx="11386714" cy="6257254"/>
            <a:chOff x="473794" y="292771"/>
            <a:chExt cx="11386714" cy="625725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3DE94B71-0F2E-F575-55CE-CE1A838E8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99756" y="396450"/>
              <a:ext cx="1355515" cy="429050"/>
            </a:xfrm>
            <a:prstGeom prst="rect">
              <a:avLst/>
            </a:prstGeom>
          </p:spPr>
        </p:pic>
        <p:sp>
          <p:nvSpPr>
            <p:cNvPr id="10" name="Rounded Rectangle 19">
              <a:extLst>
                <a:ext uri="{FF2B5EF4-FFF2-40B4-BE49-F238E27FC236}">
                  <a16:creationId xmlns="" xmlns:a16="http://schemas.microsoft.com/office/drawing/2014/main" id="{A731108B-A5F1-25CF-90F3-E18BA134C35A}"/>
                </a:ext>
              </a:extLst>
            </p:cNvPr>
            <p:cNvSpPr/>
            <p:nvPr/>
          </p:nvSpPr>
          <p:spPr>
            <a:xfrm>
              <a:off x="11445875" y="6264275"/>
              <a:ext cx="285750" cy="285750"/>
            </a:xfrm>
            <a:prstGeom prst="round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85A9FF3-63BA-863E-E217-CE64B8E2A906}"/>
                </a:ext>
              </a:extLst>
            </p:cNvPr>
            <p:cNvSpPr/>
            <p:nvPr/>
          </p:nvSpPr>
          <p:spPr>
            <a:xfrm>
              <a:off x="11433968" y="6299427"/>
              <a:ext cx="42654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8BC33E"/>
                  </a:solidFill>
                  <a:latin typeface="DM Sans" pitchFamily="2" charset="0"/>
                  <a:ea typeface="Lato" panose="020F0502020204030203" pitchFamily="34" charset="0"/>
                  <a:cs typeface="Poppins" panose="00000500000000000000" pitchFamily="2" charset="0"/>
                </a:rPr>
                <a:t>09</a:t>
              </a:r>
              <a:endParaRPr lang="en-US" sz="900" b="1" dirty="0">
                <a:solidFill>
                  <a:srgbClr val="8BC33E"/>
                </a:solidFill>
                <a:latin typeface="DM Sans" pitchFamily="2" charset="0"/>
                <a:ea typeface="Lato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FBC8FEB-C5DB-FDCC-9028-F2F727DF4932}"/>
                </a:ext>
              </a:extLst>
            </p:cNvPr>
            <p:cNvSpPr txBox="1"/>
            <p:nvPr/>
          </p:nvSpPr>
          <p:spPr>
            <a:xfrm>
              <a:off x="473794" y="292771"/>
              <a:ext cx="4707806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DM Sans" pitchFamily="2" charset="0"/>
                  <a:ea typeface="Lato Black" panose="020F0502020204030203" pitchFamily="34" charset="0"/>
                  <a:cs typeface="Poppins" panose="00000500000000000000" pitchFamily="2" charset="0"/>
                </a:rPr>
                <a:t>INTEGRATIVE MEDICINE</a:t>
              </a:r>
              <a:endParaRPr lang="en-US" sz="4400" dirty="0">
                <a:solidFill>
                  <a:srgbClr val="3434A5"/>
                </a:solidFill>
                <a:latin typeface="DM Sans" pitchFamily="2" charset="0"/>
                <a:ea typeface="Lato Black" panose="020F0502020204030203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943E8F29-C0DA-AD8A-4759-B92A6C9EBFDA}"/>
                </a:ext>
              </a:extLst>
            </p:cNvPr>
            <p:cNvSpPr/>
            <p:nvPr/>
          </p:nvSpPr>
          <p:spPr>
            <a:xfrm>
              <a:off x="561975" y="779837"/>
              <a:ext cx="478631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6B9BC08C-FBBE-D37D-D7FD-686C45CBA071}"/>
                </a:ext>
              </a:extLst>
            </p:cNvPr>
            <p:cNvSpPr/>
            <p:nvPr/>
          </p:nvSpPr>
          <p:spPr>
            <a:xfrm>
              <a:off x="1081881" y="779837"/>
              <a:ext cx="54769" cy="53601"/>
            </a:xfrm>
            <a:prstGeom prst="roundRect">
              <a:avLst>
                <a:gd name="adj" fmla="val 50000"/>
              </a:avLst>
            </a:prstGeom>
            <a:solidFill>
              <a:srgbClr val="8BC3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D1CB4D2-1136-77E3-E570-698944DCA3C2}"/>
              </a:ext>
            </a:extLst>
          </p:cNvPr>
          <p:cNvSpPr txBox="1"/>
          <p:nvPr/>
        </p:nvSpPr>
        <p:spPr>
          <a:xfrm>
            <a:off x="4981971" y="4252913"/>
            <a:ext cx="64639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A </a:t>
            </a:r>
            <a:r>
              <a:rPr lang="en-US" sz="1600" i="1" dirty="0">
                <a:solidFill>
                  <a:schemeClr val="bg1"/>
                </a:solidFill>
                <a:latin typeface="DM Sans" pitchFamily="2" charset="0"/>
              </a:rPr>
              <a:t>JAMA Health Forum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 study (2022) found that post-COVID patients had </a:t>
            </a:r>
            <a:r>
              <a:rPr lang="en-US" sz="1600" b="1" dirty="0">
                <a:solidFill>
                  <a:schemeClr val="bg1"/>
                </a:solidFill>
                <a:latin typeface="DM Sans" pitchFamily="2" charset="0"/>
              </a:rPr>
              <a:t>significantly higher healthcare utilization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, including specialist visits.</a:t>
            </a:r>
          </a:p>
          <a:p>
            <a:endParaRPr lang="en-US" sz="1600" dirty="0">
              <a:solidFill>
                <a:schemeClr val="bg1"/>
              </a:solidFill>
              <a:latin typeface="DM Sans" pitchFamily="2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A 2021 </a:t>
            </a:r>
            <a:r>
              <a:rPr lang="en-US" sz="1600" i="1" dirty="0">
                <a:solidFill>
                  <a:schemeClr val="bg1"/>
                </a:solidFill>
                <a:latin typeface="DM Sans" pitchFamily="2" charset="0"/>
              </a:rPr>
              <a:t>Brookings Institution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 report estimated that many patients saw </a:t>
            </a:r>
            <a:r>
              <a:rPr lang="en-US" sz="1600" b="1" dirty="0">
                <a:solidFill>
                  <a:schemeClr val="bg1"/>
                </a:solidFill>
                <a:latin typeface="DM Sans" pitchFamily="2" charset="0"/>
              </a:rPr>
              <a:t>more than 4 specialists</a:t>
            </a:r>
            <a:r>
              <a:rPr lang="en-US" sz="1600" dirty="0">
                <a:solidFill>
                  <a:schemeClr val="bg1"/>
                </a:solidFill>
                <a:latin typeface="DM Sans" pitchFamily="2" charset="0"/>
              </a:rPr>
              <a:t> in their search for diagnosis and treatment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BFC85EF-CC2F-D5BA-BE7E-35AEA42DE5BA}"/>
              </a:ext>
            </a:extLst>
          </p:cNvPr>
          <p:cNvSpPr txBox="1"/>
          <p:nvPr/>
        </p:nvSpPr>
        <p:spPr>
          <a:xfrm>
            <a:off x="473794" y="4299168"/>
            <a:ext cx="40601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DM Sans" pitchFamily="2" charset="0"/>
              </a:rPr>
              <a:t>Multidisciplinary Clinics often employ about 6-10 different specialists </a:t>
            </a:r>
          </a:p>
          <a:p>
            <a:endParaRPr lang="en-US" sz="1600" dirty="0">
              <a:latin typeface="DM Sans" pitchFamily="2" charset="0"/>
            </a:endParaRPr>
          </a:p>
          <a:p>
            <a:r>
              <a:rPr lang="en-US" sz="1600" dirty="0">
                <a:latin typeface="DM Sans" pitchFamily="2" charset="0"/>
              </a:rPr>
              <a:t>A study published in the </a:t>
            </a:r>
            <a:r>
              <a:rPr lang="en-US" sz="1600" i="1" dirty="0">
                <a:latin typeface="DM Sans" pitchFamily="2" charset="0"/>
              </a:rPr>
              <a:t>Irish Journal of Medical Science</a:t>
            </a:r>
            <a:r>
              <a:rPr lang="en-US" sz="1600" dirty="0">
                <a:latin typeface="DM Sans" pitchFamily="2" charset="0"/>
              </a:rPr>
              <a:t> found that only 8% of surveyed general practitioners (GPs) felt confident in diagnosing Long COVID</a:t>
            </a:r>
          </a:p>
        </p:txBody>
      </p:sp>
    </p:spTree>
    <p:extLst>
      <p:ext uri="{BB962C8B-B14F-4D97-AF65-F5344CB8AC3E}">
        <p14:creationId xmlns:p14="http://schemas.microsoft.com/office/powerpoint/2010/main" val="36778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-Blue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66DCA"/>
      </a:accent1>
      <a:accent2>
        <a:srgbClr val="D8D8D8"/>
      </a:accent2>
      <a:accent3>
        <a:srgbClr val="BFBFBF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4827</TotalTime>
  <Words>1362</Words>
  <Application>Microsoft Macintosh PowerPoint</Application>
  <PresentationFormat>Widescreen</PresentationFormat>
  <Paragraphs>325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Calibri</vt:lpstr>
      <vt:lpstr>DM Sans</vt:lpstr>
      <vt:lpstr>Lato</vt:lpstr>
      <vt:lpstr>Lato Black</vt:lpstr>
      <vt:lpstr>Montserrat Hairline</vt:lpstr>
      <vt:lpstr>Poppins</vt:lpstr>
      <vt:lpstr>Roboto Light</vt:lpstr>
      <vt:lpstr>Roboto Thin</vt:lpstr>
      <vt:lpstr>Wingdings 3</vt:lpstr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rrgraphdesign@gmail.com</dc:creator>
  <cp:lastModifiedBy>Ashley Drapeau</cp:lastModifiedBy>
  <cp:revision>531</cp:revision>
  <dcterms:created xsi:type="dcterms:W3CDTF">2017-02-20T13:28:25Z</dcterms:created>
  <dcterms:modified xsi:type="dcterms:W3CDTF">2025-03-03T19:50:07Z</dcterms:modified>
</cp:coreProperties>
</file>